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rawings/drawing3.xml" ContentType="application/vnd.openxmlformats-officedocument.drawingml.chartshapes+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7.xml" ContentType="application/vnd.openxmlformats-officedocument.drawingml.chartshap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5.xml" ContentType="application/vnd.openxmlformats-officedocument.drawingml.chartshapes+xml"/>
  <Override PartName="/ppt/drawings/drawing6.xml" ContentType="application/vnd.openxmlformats-officedocument.drawingml.chartshape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2"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Administrator\Desktop\CHARTBOOKS\Finalized_HF_Database_chartworkbook.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Administrator\Desktop\CHARTBOOKS\Finalized_HF_Database_chartworkbook.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Documents%20and%20Settings\Administrator\Desktop\CHARTBOOKS\Finalized_HF_Database_chartworkbook.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Documents%20and%20Settings\Administrator\Desktop\CHARTBOOKS\Finalized_HF_Database_chartworkbook.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Documents%20and%20Settings\Administrator\Desktop\CHARTBOOKS\Finalized_HF_Database_chartworkbook.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Documents%20and%20Settings\Administrator\Desktop\CHARTBOOKS\Finalized_HF_Database_chartworkbook.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Documents%20and%20Settings\Administrator\Desktop\CHARTBOOKS\Finalized_HF_Database_chartworkboo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Hedge </a:t>
            </a:r>
            <a:r>
              <a:rPr lang="en-US" dirty="0" smtClean="0"/>
              <a:t>Funds’ </a:t>
            </a:r>
            <a:r>
              <a:rPr lang="en-US" dirty="0"/>
              <a:t>Average AUM by Quartile</a:t>
            </a:r>
          </a:p>
        </c:rich>
      </c:tx>
      <c:layout/>
    </c:title>
    <c:plotArea>
      <c:layout>
        <c:manualLayout>
          <c:layoutTarget val="inner"/>
          <c:xMode val="edge"/>
          <c:yMode val="edge"/>
          <c:x val="0.11320365381958845"/>
          <c:y val="0.26976747172658466"/>
          <c:w val="0.86267353916286782"/>
          <c:h val="0.59933540417539577"/>
        </c:manualLayout>
      </c:layout>
      <c:barChart>
        <c:barDir val="col"/>
        <c:grouping val="clustered"/>
        <c:ser>
          <c:idx val="0"/>
          <c:order val="0"/>
          <c:tx>
            <c:v>Top Quartile</c:v>
          </c:tx>
          <c:dLbls>
            <c:numFmt formatCode="#,##0.0" sourceLinked="0"/>
            <c:showVal val="1"/>
          </c:dLbls>
          <c:val>
            <c:numRef>
              <c:f>'Weekly Averages'!$G$6</c:f>
              <c:numCache>
                <c:formatCode>General</c:formatCode>
                <c:ptCount val="1"/>
                <c:pt idx="0">
                  <c:v>17.177499999999988</c:v>
                </c:pt>
              </c:numCache>
            </c:numRef>
          </c:val>
        </c:ser>
        <c:ser>
          <c:idx val="1"/>
          <c:order val="1"/>
          <c:tx>
            <c:v>Second Quartile</c:v>
          </c:tx>
          <c:dLbls>
            <c:numFmt formatCode="#,##0.0" sourceLinked="0"/>
            <c:showVal val="1"/>
          </c:dLbls>
          <c:val>
            <c:numRef>
              <c:f>'Weekly Averages'!$G$7</c:f>
              <c:numCache>
                <c:formatCode>General</c:formatCode>
                <c:ptCount val="1"/>
                <c:pt idx="0">
                  <c:v>5.9114209999999998</c:v>
                </c:pt>
              </c:numCache>
            </c:numRef>
          </c:val>
        </c:ser>
        <c:ser>
          <c:idx val="2"/>
          <c:order val="2"/>
          <c:tx>
            <c:v>Third Quartile</c:v>
          </c:tx>
          <c:dLbls>
            <c:numFmt formatCode="#,##0.0" sourceLinked="0"/>
            <c:showVal val="1"/>
          </c:dLbls>
          <c:val>
            <c:numRef>
              <c:f>'Weekly Averages'!$G$8</c:f>
              <c:numCache>
                <c:formatCode>General</c:formatCode>
                <c:ptCount val="1"/>
                <c:pt idx="0">
                  <c:v>2.872599999999998</c:v>
                </c:pt>
              </c:numCache>
            </c:numRef>
          </c:val>
        </c:ser>
        <c:ser>
          <c:idx val="3"/>
          <c:order val="3"/>
          <c:tx>
            <c:v>Fourth Quartile</c:v>
          </c:tx>
          <c:dLbls>
            <c:numFmt formatCode="#,##0.0" sourceLinked="0"/>
            <c:showVal val="1"/>
          </c:dLbls>
          <c:val>
            <c:numRef>
              <c:f>'Weekly Averages'!$G$9</c:f>
              <c:numCache>
                <c:formatCode>General</c:formatCode>
                <c:ptCount val="1"/>
                <c:pt idx="0">
                  <c:v>1.0920460000000001</c:v>
                </c:pt>
              </c:numCache>
            </c:numRef>
          </c:val>
        </c:ser>
        <c:dLbls>
          <c:showVal val="1"/>
        </c:dLbls>
        <c:axId val="123604352"/>
        <c:axId val="123610240"/>
      </c:barChart>
      <c:catAx>
        <c:axId val="123604352"/>
        <c:scaling>
          <c:orientation val="minMax"/>
        </c:scaling>
        <c:delete val="1"/>
        <c:axPos val="b"/>
        <c:tickLblPos val="none"/>
        <c:crossAx val="123610240"/>
        <c:crosses val="autoZero"/>
        <c:auto val="1"/>
        <c:lblAlgn val="ctr"/>
        <c:lblOffset val="100"/>
      </c:catAx>
      <c:valAx>
        <c:axId val="123610240"/>
        <c:scaling>
          <c:orientation val="minMax"/>
        </c:scaling>
        <c:axPos val="l"/>
        <c:majorGridlines/>
        <c:title>
          <c:tx>
            <c:rich>
              <a:bodyPr rot="-5400000" vert="horz"/>
              <a:lstStyle/>
              <a:p>
                <a:pPr>
                  <a:defRPr/>
                </a:pPr>
                <a:r>
                  <a:rPr lang="en-US"/>
                  <a:t>$</a:t>
                </a:r>
                <a:r>
                  <a:rPr lang="en-US" baseline="0"/>
                  <a:t> Billions</a:t>
                </a:r>
                <a:endParaRPr lang="en-US"/>
              </a:p>
            </c:rich>
          </c:tx>
          <c:layout>
            <c:manualLayout>
              <c:xMode val="edge"/>
              <c:yMode val="edge"/>
              <c:x val="2.2839506172839551E-2"/>
              <c:y val="0.28235140234244105"/>
            </c:manualLayout>
          </c:layout>
        </c:title>
        <c:numFmt formatCode="General" sourceLinked="1"/>
        <c:tickLblPos val="nextTo"/>
        <c:crossAx val="123604352"/>
        <c:crosses val="autoZero"/>
        <c:crossBetween val="between"/>
        <c:majorUnit val="4"/>
        <c:minorUnit val="0.4"/>
      </c:valAx>
    </c:plotArea>
    <c:legend>
      <c:legendPos val="t"/>
      <c:layout/>
    </c:legend>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Hedge </a:t>
            </a:r>
            <a:r>
              <a:rPr lang="en-US" dirty="0" smtClean="0"/>
              <a:t>Funds’ </a:t>
            </a:r>
            <a:r>
              <a:rPr lang="en-US" dirty="0"/>
              <a:t>Average Bilateral Repo Market Borrowing by Quartile</a:t>
            </a:r>
          </a:p>
        </c:rich>
      </c:tx>
      <c:layout/>
    </c:title>
    <c:plotArea>
      <c:layout>
        <c:manualLayout>
          <c:layoutTarget val="inner"/>
          <c:xMode val="edge"/>
          <c:yMode val="edge"/>
          <c:x val="0.10704171309846"/>
          <c:y val="0.3052309370419608"/>
          <c:w val="0.85225276855945109"/>
          <c:h val="0.41548515526468366"/>
        </c:manualLayout>
      </c:layout>
      <c:areaChart>
        <c:grouping val="stacked"/>
        <c:ser>
          <c:idx val="0"/>
          <c:order val="0"/>
          <c:tx>
            <c:v>Top Quartile</c:v>
          </c:tx>
          <c:cat>
            <c:strRef>
              <c:f>'Quarterly Averages'!$D$1:$P$1</c:f>
              <c:strCache>
                <c:ptCount val="13"/>
                <c:pt idx="0">
                  <c:v> 3/31/2007</c:v>
                </c:pt>
                <c:pt idx="1">
                  <c:v> 6/30/2007</c:v>
                </c:pt>
                <c:pt idx="2">
                  <c:v> 9/30/2007</c:v>
                </c:pt>
                <c:pt idx="3">
                  <c:v> 12/31/2007</c:v>
                </c:pt>
                <c:pt idx="4">
                  <c:v> 3/31/2008</c:v>
                </c:pt>
                <c:pt idx="5">
                  <c:v> 6/30/2008</c:v>
                </c:pt>
                <c:pt idx="6">
                  <c:v> 9/30/2008</c:v>
                </c:pt>
                <c:pt idx="7">
                  <c:v> 12/31/2008</c:v>
                </c:pt>
                <c:pt idx="8">
                  <c:v> 3/31/2009</c:v>
                </c:pt>
                <c:pt idx="9">
                  <c:v> 6/30/2009</c:v>
                </c:pt>
                <c:pt idx="10">
                  <c:v> 9/30/2009</c:v>
                </c:pt>
                <c:pt idx="11">
                  <c:v> 12/31/2009</c:v>
                </c:pt>
                <c:pt idx="12">
                  <c:v> 3/31/2010</c:v>
                </c:pt>
              </c:strCache>
            </c:strRef>
          </c:cat>
          <c:val>
            <c:numRef>
              <c:f>'Quarterly Averages'!$D$18:$P$18</c:f>
              <c:numCache>
                <c:formatCode>General</c:formatCode>
                <c:ptCount val="13"/>
                <c:pt idx="0">
                  <c:v>5800.1100000000024</c:v>
                </c:pt>
                <c:pt idx="1">
                  <c:v>6310.1870000000008</c:v>
                </c:pt>
                <c:pt idx="2">
                  <c:v>5588.44</c:v>
                </c:pt>
                <c:pt idx="3">
                  <c:v>6224.33</c:v>
                </c:pt>
                <c:pt idx="4">
                  <c:v>8248.1</c:v>
                </c:pt>
                <c:pt idx="5">
                  <c:v>7600.8270000000002</c:v>
                </c:pt>
                <c:pt idx="6">
                  <c:v>7129.1500000000024</c:v>
                </c:pt>
                <c:pt idx="7">
                  <c:v>3854.4940000000001</c:v>
                </c:pt>
                <c:pt idx="8">
                  <c:v>4589.2869999999994</c:v>
                </c:pt>
                <c:pt idx="9">
                  <c:v>4467.13</c:v>
                </c:pt>
                <c:pt idx="10">
                  <c:v>5059.79</c:v>
                </c:pt>
                <c:pt idx="11">
                  <c:v>4837.55</c:v>
                </c:pt>
                <c:pt idx="12">
                  <c:v>7847.1500000000024</c:v>
                </c:pt>
              </c:numCache>
            </c:numRef>
          </c:val>
        </c:ser>
        <c:ser>
          <c:idx val="1"/>
          <c:order val="1"/>
          <c:tx>
            <c:v>Second Quartile</c:v>
          </c:tx>
          <c:cat>
            <c:strRef>
              <c:f>'Quarterly Averages'!$D$1:$P$1</c:f>
              <c:strCache>
                <c:ptCount val="13"/>
                <c:pt idx="0">
                  <c:v> 3/31/2007</c:v>
                </c:pt>
                <c:pt idx="1">
                  <c:v> 6/30/2007</c:v>
                </c:pt>
                <c:pt idx="2">
                  <c:v> 9/30/2007</c:v>
                </c:pt>
                <c:pt idx="3">
                  <c:v> 12/31/2007</c:v>
                </c:pt>
                <c:pt idx="4">
                  <c:v> 3/31/2008</c:v>
                </c:pt>
                <c:pt idx="5">
                  <c:v> 6/30/2008</c:v>
                </c:pt>
                <c:pt idx="6">
                  <c:v> 9/30/2008</c:v>
                </c:pt>
                <c:pt idx="7">
                  <c:v> 12/31/2008</c:v>
                </c:pt>
                <c:pt idx="8">
                  <c:v> 3/31/2009</c:v>
                </c:pt>
                <c:pt idx="9">
                  <c:v> 6/30/2009</c:v>
                </c:pt>
                <c:pt idx="10">
                  <c:v> 9/30/2009</c:v>
                </c:pt>
                <c:pt idx="11">
                  <c:v> 12/31/2009</c:v>
                </c:pt>
                <c:pt idx="12">
                  <c:v> 3/31/2010</c:v>
                </c:pt>
              </c:strCache>
            </c:strRef>
          </c:cat>
          <c:val>
            <c:numRef>
              <c:f>'Quarterly Averages'!$D$19:$P$19</c:f>
              <c:numCache>
                <c:formatCode>General</c:formatCode>
                <c:ptCount val="13"/>
                <c:pt idx="0">
                  <c:v>5508.13</c:v>
                </c:pt>
                <c:pt idx="1">
                  <c:v>7569.674</c:v>
                </c:pt>
                <c:pt idx="2">
                  <c:v>5085.6200000000044</c:v>
                </c:pt>
                <c:pt idx="3">
                  <c:v>5039.527</c:v>
                </c:pt>
                <c:pt idx="4">
                  <c:v>4002.2950000000001</c:v>
                </c:pt>
                <c:pt idx="5">
                  <c:v>5021.3730000000005</c:v>
                </c:pt>
                <c:pt idx="6">
                  <c:v>3806.55</c:v>
                </c:pt>
                <c:pt idx="7">
                  <c:v>2969.7979999999998</c:v>
                </c:pt>
                <c:pt idx="8">
                  <c:v>3005.2809999999972</c:v>
                </c:pt>
                <c:pt idx="9">
                  <c:v>2900.71</c:v>
                </c:pt>
                <c:pt idx="10">
                  <c:v>2825.29</c:v>
                </c:pt>
                <c:pt idx="11">
                  <c:v>2966.88</c:v>
                </c:pt>
                <c:pt idx="12">
                  <c:v>2459.4100000000012</c:v>
                </c:pt>
              </c:numCache>
            </c:numRef>
          </c:val>
        </c:ser>
        <c:ser>
          <c:idx val="2"/>
          <c:order val="2"/>
          <c:tx>
            <c:v>Third Quartile</c:v>
          </c:tx>
          <c:cat>
            <c:strRef>
              <c:f>'Quarterly Averages'!$D$1:$P$1</c:f>
              <c:strCache>
                <c:ptCount val="13"/>
                <c:pt idx="0">
                  <c:v> 3/31/2007</c:v>
                </c:pt>
                <c:pt idx="1">
                  <c:v> 6/30/2007</c:v>
                </c:pt>
                <c:pt idx="2">
                  <c:v> 9/30/2007</c:v>
                </c:pt>
                <c:pt idx="3">
                  <c:v> 12/31/2007</c:v>
                </c:pt>
                <c:pt idx="4">
                  <c:v> 3/31/2008</c:v>
                </c:pt>
                <c:pt idx="5">
                  <c:v> 6/30/2008</c:v>
                </c:pt>
                <c:pt idx="6">
                  <c:v> 9/30/2008</c:v>
                </c:pt>
                <c:pt idx="7">
                  <c:v> 12/31/2008</c:v>
                </c:pt>
                <c:pt idx="8">
                  <c:v> 3/31/2009</c:v>
                </c:pt>
                <c:pt idx="9">
                  <c:v> 6/30/2009</c:v>
                </c:pt>
                <c:pt idx="10">
                  <c:v> 9/30/2009</c:v>
                </c:pt>
                <c:pt idx="11">
                  <c:v> 12/31/2009</c:v>
                </c:pt>
                <c:pt idx="12">
                  <c:v> 3/31/2010</c:v>
                </c:pt>
              </c:strCache>
            </c:strRef>
          </c:cat>
          <c:val>
            <c:numRef>
              <c:f>'Quarterly Averages'!$D$20:$P$20</c:f>
              <c:numCache>
                <c:formatCode>General</c:formatCode>
                <c:ptCount val="13"/>
                <c:pt idx="0">
                  <c:v>401.48499999999967</c:v>
                </c:pt>
                <c:pt idx="1">
                  <c:v>487.3877</c:v>
                </c:pt>
                <c:pt idx="2">
                  <c:v>518.07400000000052</c:v>
                </c:pt>
                <c:pt idx="3">
                  <c:v>1066.279</c:v>
                </c:pt>
                <c:pt idx="4">
                  <c:v>649.33889999999997</c:v>
                </c:pt>
                <c:pt idx="5">
                  <c:v>372.8802</c:v>
                </c:pt>
                <c:pt idx="6">
                  <c:v>1994.5839999999998</c:v>
                </c:pt>
                <c:pt idx="7">
                  <c:v>756.43289999999934</c:v>
                </c:pt>
                <c:pt idx="8">
                  <c:v>602.81899999999996</c:v>
                </c:pt>
                <c:pt idx="9">
                  <c:v>460.79399999999936</c:v>
                </c:pt>
                <c:pt idx="10">
                  <c:v>438.76400000000001</c:v>
                </c:pt>
                <c:pt idx="11">
                  <c:v>469.38799999999969</c:v>
                </c:pt>
                <c:pt idx="12">
                  <c:v>425.72799999999961</c:v>
                </c:pt>
              </c:numCache>
            </c:numRef>
          </c:val>
        </c:ser>
        <c:ser>
          <c:idx val="3"/>
          <c:order val="3"/>
          <c:tx>
            <c:v>Fourth Quartile</c:v>
          </c:tx>
          <c:cat>
            <c:strRef>
              <c:f>'Quarterly Averages'!$D$1:$P$1</c:f>
              <c:strCache>
                <c:ptCount val="13"/>
                <c:pt idx="0">
                  <c:v> 3/31/2007</c:v>
                </c:pt>
                <c:pt idx="1">
                  <c:v> 6/30/2007</c:v>
                </c:pt>
                <c:pt idx="2">
                  <c:v> 9/30/2007</c:v>
                </c:pt>
                <c:pt idx="3">
                  <c:v> 12/31/2007</c:v>
                </c:pt>
                <c:pt idx="4">
                  <c:v> 3/31/2008</c:v>
                </c:pt>
                <c:pt idx="5">
                  <c:v> 6/30/2008</c:v>
                </c:pt>
                <c:pt idx="6">
                  <c:v> 9/30/2008</c:v>
                </c:pt>
                <c:pt idx="7">
                  <c:v> 12/31/2008</c:v>
                </c:pt>
                <c:pt idx="8">
                  <c:v> 3/31/2009</c:v>
                </c:pt>
                <c:pt idx="9">
                  <c:v> 6/30/2009</c:v>
                </c:pt>
                <c:pt idx="10">
                  <c:v> 9/30/2009</c:v>
                </c:pt>
                <c:pt idx="11">
                  <c:v> 12/31/2009</c:v>
                </c:pt>
                <c:pt idx="12">
                  <c:v> 3/31/2010</c:v>
                </c:pt>
              </c:strCache>
            </c:strRef>
          </c:cat>
          <c:val>
            <c:numRef>
              <c:f>'Quarterly Averages'!$D$21:$P$21</c:f>
              <c:numCache>
                <c:formatCode>General</c:formatCode>
                <c:ptCount val="13"/>
                <c:pt idx="0">
                  <c:v>1002</c:v>
                </c:pt>
                <c:pt idx="1">
                  <c:v>836.5</c:v>
                </c:pt>
                <c:pt idx="2">
                  <c:v>1231.25</c:v>
                </c:pt>
                <c:pt idx="3">
                  <c:v>1702.25</c:v>
                </c:pt>
                <c:pt idx="4">
                  <c:v>685.95689999999934</c:v>
                </c:pt>
                <c:pt idx="5">
                  <c:v>480.93439999999936</c:v>
                </c:pt>
                <c:pt idx="6">
                  <c:v>454.05880000000002</c:v>
                </c:pt>
                <c:pt idx="7">
                  <c:v>475.46019999999953</c:v>
                </c:pt>
                <c:pt idx="8">
                  <c:v>449.58229999999969</c:v>
                </c:pt>
                <c:pt idx="9">
                  <c:v>398.35399999999993</c:v>
                </c:pt>
                <c:pt idx="10">
                  <c:v>746.96499999999946</c:v>
                </c:pt>
                <c:pt idx="11">
                  <c:v>557.745</c:v>
                </c:pt>
                <c:pt idx="12">
                  <c:v>833.41199999999947</c:v>
                </c:pt>
              </c:numCache>
            </c:numRef>
          </c:val>
        </c:ser>
        <c:axId val="123650048"/>
        <c:axId val="123651584"/>
      </c:areaChart>
      <c:catAx>
        <c:axId val="123650048"/>
        <c:scaling>
          <c:orientation val="minMax"/>
        </c:scaling>
        <c:axPos val="b"/>
        <c:tickLblPos val="nextTo"/>
        <c:crossAx val="123651584"/>
        <c:crosses val="autoZero"/>
        <c:auto val="1"/>
        <c:lblAlgn val="ctr"/>
        <c:lblOffset val="100"/>
      </c:catAx>
      <c:valAx>
        <c:axId val="123651584"/>
        <c:scaling>
          <c:orientation val="minMax"/>
        </c:scaling>
        <c:axPos val="l"/>
        <c:majorGridlines/>
        <c:numFmt formatCode="General" sourceLinked="1"/>
        <c:tickLblPos val="nextTo"/>
        <c:crossAx val="123650048"/>
        <c:crosses val="autoZero"/>
        <c:crossBetween val="midCat"/>
        <c:dispUnits>
          <c:builtInUnit val="thousands"/>
          <c:dispUnitsLbl>
            <c:layout/>
            <c:tx>
              <c:rich>
                <a:bodyPr/>
                <a:lstStyle/>
                <a:p>
                  <a:pPr>
                    <a:defRPr/>
                  </a:pPr>
                  <a:r>
                    <a:rPr lang="en-US"/>
                    <a:t>$</a:t>
                  </a:r>
                  <a:r>
                    <a:rPr lang="en-US" baseline="0"/>
                    <a:t> Billions</a:t>
                  </a:r>
                  <a:endParaRPr lang="en-US"/>
                </a:p>
              </c:rich>
            </c:tx>
          </c:dispUnitsLbl>
        </c:dispUnits>
      </c:valAx>
    </c:plotArea>
    <c:legend>
      <c:legendPos val="t"/>
      <c:layout/>
    </c:legend>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Average Repo Haircuts</a:t>
            </a:r>
            <a:r>
              <a:rPr lang="en-US" baseline="0"/>
              <a:t> by Hedge Fund Quartile</a:t>
            </a:r>
            <a:endParaRPr lang="en-US"/>
          </a:p>
        </c:rich>
      </c:tx>
      <c:layout/>
    </c:title>
    <c:plotArea>
      <c:layout>
        <c:manualLayout>
          <c:layoutTarget val="inner"/>
          <c:xMode val="edge"/>
          <c:yMode val="edge"/>
          <c:x val="9.1026636873093564E-2"/>
          <c:y val="0.20206130717374399"/>
          <c:w val="0.8841985883521315"/>
          <c:h val="0.49559839530283462"/>
        </c:manualLayout>
      </c:layout>
      <c:lineChart>
        <c:grouping val="standard"/>
        <c:ser>
          <c:idx val="0"/>
          <c:order val="0"/>
          <c:tx>
            <c:v>Top Quartile</c:v>
          </c:tx>
          <c:marker>
            <c:symbol val="none"/>
          </c:marker>
          <c:cat>
            <c:strRef>
              <c:f>'Quarterly Averages'!$D$1:$P$1</c:f>
              <c:strCache>
                <c:ptCount val="13"/>
                <c:pt idx="0">
                  <c:v> 3/31/2007</c:v>
                </c:pt>
                <c:pt idx="1">
                  <c:v> 6/30/2007</c:v>
                </c:pt>
                <c:pt idx="2">
                  <c:v> 9/30/2007</c:v>
                </c:pt>
                <c:pt idx="3">
                  <c:v> 12/31/2007</c:v>
                </c:pt>
                <c:pt idx="4">
                  <c:v> 3/31/2008</c:v>
                </c:pt>
                <c:pt idx="5">
                  <c:v> 6/30/2008</c:v>
                </c:pt>
                <c:pt idx="6">
                  <c:v> 9/30/2008</c:v>
                </c:pt>
                <c:pt idx="7">
                  <c:v> 12/31/2008</c:v>
                </c:pt>
                <c:pt idx="8">
                  <c:v> 3/31/2009</c:v>
                </c:pt>
                <c:pt idx="9">
                  <c:v> 6/30/2009</c:v>
                </c:pt>
                <c:pt idx="10">
                  <c:v> 9/30/2009</c:v>
                </c:pt>
                <c:pt idx="11">
                  <c:v> 12/31/2009</c:v>
                </c:pt>
                <c:pt idx="12">
                  <c:v> 3/31/2010</c:v>
                </c:pt>
              </c:strCache>
            </c:strRef>
          </c:cat>
          <c:val>
            <c:numRef>
              <c:f>'Quarterly Averages'!$D$34:$P$34</c:f>
              <c:numCache>
                <c:formatCode>General</c:formatCode>
                <c:ptCount val="13"/>
                <c:pt idx="0">
                  <c:v>6.5644099999999943</c:v>
                </c:pt>
                <c:pt idx="1">
                  <c:v>5.8483169999999944</c:v>
                </c:pt>
                <c:pt idx="2">
                  <c:v>6.4791400000000063</c:v>
                </c:pt>
                <c:pt idx="3">
                  <c:v>5.9113660000000063</c:v>
                </c:pt>
                <c:pt idx="4">
                  <c:v>8.0265810000000002</c:v>
                </c:pt>
                <c:pt idx="5">
                  <c:v>5.5516790000000062</c:v>
                </c:pt>
                <c:pt idx="6">
                  <c:v>5.2240989999999945</c:v>
                </c:pt>
                <c:pt idx="7">
                  <c:v>12.498140000000001</c:v>
                </c:pt>
                <c:pt idx="8">
                  <c:v>6.1349119999999902</c:v>
                </c:pt>
                <c:pt idx="9">
                  <c:v>9.5654700000000048</c:v>
                </c:pt>
                <c:pt idx="10">
                  <c:v>5.5392800000000024</c:v>
                </c:pt>
                <c:pt idx="11">
                  <c:v>10.626900000000001</c:v>
                </c:pt>
                <c:pt idx="12">
                  <c:v>13.3611</c:v>
                </c:pt>
              </c:numCache>
            </c:numRef>
          </c:val>
        </c:ser>
        <c:ser>
          <c:idx val="1"/>
          <c:order val="1"/>
          <c:tx>
            <c:v>Second Quartile</c:v>
          </c:tx>
          <c:marker>
            <c:symbol val="none"/>
          </c:marker>
          <c:cat>
            <c:strRef>
              <c:f>'Quarterly Averages'!$D$1:$P$1</c:f>
              <c:strCache>
                <c:ptCount val="13"/>
                <c:pt idx="0">
                  <c:v> 3/31/2007</c:v>
                </c:pt>
                <c:pt idx="1">
                  <c:v> 6/30/2007</c:v>
                </c:pt>
                <c:pt idx="2">
                  <c:v> 9/30/2007</c:v>
                </c:pt>
                <c:pt idx="3">
                  <c:v> 12/31/2007</c:v>
                </c:pt>
                <c:pt idx="4">
                  <c:v> 3/31/2008</c:v>
                </c:pt>
                <c:pt idx="5">
                  <c:v> 6/30/2008</c:v>
                </c:pt>
                <c:pt idx="6">
                  <c:v> 9/30/2008</c:v>
                </c:pt>
                <c:pt idx="7">
                  <c:v> 12/31/2008</c:v>
                </c:pt>
                <c:pt idx="8">
                  <c:v> 3/31/2009</c:v>
                </c:pt>
                <c:pt idx="9">
                  <c:v> 6/30/2009</c:v>
                </c:pt>
                <c:pt idx="10">
                  <c:v> 9/30/2009</c:v>
                </c:pt>
                <c:pt idx="11">
                  <c:v> 12/31/2009</c:v>
                </c:pt>
                <c:pt idx="12">
                  <c:v> 3/31/2010</c:v>
                </c:pt>
              </c:strCache>
            </c:strRef>
          </c:cat>
          <c:val>
            <c:numRef>
              <c:f>'Quarterly Averages'!$D$35:$P$35</c:f>
              <c:numCache>
                <c:formatCode>General</c:formatCode>
                <c:ptCount val="13"/>
                <c:pt idx="0">
                  <c:v>5.8114299999999997</c:v>
                </c:pt>
                <c:pt idx="1">
                  <c:v>5.3516469999999998</c:v>
                </c:pt>
                <c:pt idx="2">
                  <c:v>5.9119700000000002</c:v>
                </c:pt>
                <c:pt idx="3">
                  <c:v>6.1243879999999891</c:v>
                </c:pt>
                <c:pt idx="4">
                  <c:v>6.188733</c:v>
                </c:pt>
                <c:pt idx="5">
                  <c:v>12.336220000000001</c:v>
                </c:pt>
                <c:pt idx="6">
                  <c:v>14.748519999999999</c:v>
                </c:pt>
                <c:pt idx="7">
                  <c:v>18.02941999999997</c:v>
                </c:pt>
                <c:pt idx="8">
                  <c:v>15.15282</c:v>
                </c:pt>
                <c:pt idx="9">
                  <c:v>15.7159</c:v>
                </c:pt>
                <c:pt idx="10">
                  <c:v>10.152000000000006</c:v>
                </c:pt>
                <c:pt idx="11">
                  <c:v>14.6106</c:v>
                </c:pt>
                <c:pt idx="12">
                  <c:v>11.0373</c:v>
                </c:pt>
              </c:numCache>
            </c:numRef>
          </c:val>
        </c:ser>
        <c:ser>
          <c:idx val="2"/>
          <c:order val="2"/>
          <c:tx>
            <c:v>Third Quartile</c:v>
          </c:tx>
          <c:marker>
            <c:symbol val="none"/>
          </c:marker>
          <c:cat>
            <c:strRef>
              <c:f>'Quarterly Averages'!$D$1:$P$1</c:f>
              <c:strCache>
                <c:ptCount val="13"/>
                <c:pt idx="0">
                  <c:v> 3/31/2007</c:v>
                </c:pt>
                <c:pt idx="1">
                  <c:v> 6/30/2007</c:v>
                </c:pt>
                <c:pt idx="2">
                  <c:v> 9/30/2007</c:v>
                </c:pt>
                <c:pt idx="3">
                  <c:v> 12/31/2007</c:v>
                </c:pt>
                <c:pt idx="4">
                  <c:v> 3/31/2008</c:v>
                </c:pt>
                <c:pt idx="5">
                  <c:v> 6/30/2008</c:v>
                </c:pt>
                <c:pt idx="6">
                  <c:v> 9/30/2008</c:v>
                </c:pt>
                <c:pt idx="7">
                  <c:v> 12/31/2008</c:v>
                </c:pt>
                <c:pt idx="8">
                  <c:v> 3/31/2009</c:v>
                </c:pt>
                <c:pt idx="9">
                  <c:v> 6/30/2009</c:v>
                </c:pt>
                <c:pt idx="10">
                  <c:v> 9/30/2009</c:v>
                </c:pt>
                <c:pt idx="11">
                  <c:v> 12/31/2009</c:v>
                </c:pt>
                <c:pt idx="12">
                  <c:v> 3/31/2010</c:v>
                </c:pt>
              </c:strCache>
            </c:strRef>
          </c:cat>
          <c:val>
            <c:numRef>
              <c:f>'Quarterly Averages'!$D$36:$P$36</c:f>
              <c:numCache>
                <c:formatCode>General</c:formatCode>
                <c:ptCount val="13"/>
                <c:pt idx="0">
                  <c:v>6.1083299999999996</c:v>
                </c:pt>
                <c:pt idx="1">
                  <c:v>5.5233339999999975</c:v>
                </c:pt>
                <c:pt idx="2">
                  <c:v>5.0780000000000003</c:v>
                </c:pt>
                <c:pt idx="3">
                  <c:v>5.9816670000000096</c:v>
                </c:pt>
                <c:pt idx="4">
                  <c:v>11.86600000000001</c:v>
                </c:pt>
                <c:pt idx="5">
                  <c:v>4.7983330000000004</c:v>
                </c:pt>
                <c:pt idx="6">
                  <c:v>4.9000000000000004</c:v>
                </c:pt>
                <c:pt idx="7">
                  <c:v>4.3557139999999945</c:v>
                </c:pt>
                <c:pt idx="8">
                  <c:v>5.0359999999999996</c:v>
                </c:pt>
                <c:pt idx="9">
                  <c:v>5.665999999999995</c:v>
                </c:pt>
                <c:pt idx="10">
                  <c:v>4.9580000000000002</c:v>
                </c:pt>
                <c:pt idx="11">
                  <c:v>2.665</c:v>
                </c:pt>
                <c:pt idx="12">
                  <c:v>5.2483300000000002</c:v>
                </c:pt>
              </c:numCache>
            </c:numRef>
          </c:val>
        </c:ser>
        <c:ser>
          <c:idx val="3"/>
          <c:order val="3"/>
          <c:tx>
            <c:v>Fourth Quartile</c:v>
          </c:tx>
          <c:marker>
            <c:symbol val="none"/>
          </c:marker>
          <c:cat>
            <c:strRef>
              <c:f>'Quarterly Averages'!$D$1:$P$1</c:f>
              <c:strCache>
                <c:ptCount val="13"/>
                <c:pt idx="0">
                  <c:v> 3/31/2007</c:v>
                </c:pt>
                <c:pt idx="1">
                  <c:v> 6/30/2007</c:v>
                </c:pt>
                <c:pt idx="2">
                  <c:v> 9/30/2007</c:v>
                </c:pt>
                <c:pt idx="3">
                  <c:v> 12/31/2007</c:v>
                </c:pt>
                <c:pt idx="4">
                  <c:v> 3/31/2008</c:v>
                </c:pt>
                <c:pt idx="5">
                  <c:v> 6/30/2008</c:v>
                </c:pt>
                <c:pt idx="6">
                  <c:v> 9/30/2008</c:v>
                </c:pt>
                <c:pt idx="7">
                  <c:v> 12/31/2008</c:v>
                </c:pt>
                <c:pt idx="8">
                  <c:v> 3/31/2009</c:v>
                </c:pt>
                <c:pt idx="9">
                  <c:v> 6/30/2009</c:v>
                </c:pt>
                <c:pt idx="10">
                  <c:v> 9/30/2009</c:v>
                </c:pt>
                <c:pt idx="11">
                  <c:v> 12/31/2009</c:v>
                </c:pt>
                <c:pt idx="12">
                  <c:v> 3/31/2010</c:v>
                </c:pt>
              </c:strCache>
            </c:strRef>
          </c:cat>
          <c:val>
            <c:numRef>
              <c:f>'Quarterly Averages'!$D$37:$P$37</c:f>
              <c:numCache>
                <c:formatCode>General</c:formatCode>
                <c:ptCount val="13"/>
                <c:pt idx="0">
                  <c:v>16.3</c:v>
                </c:pt>
                <c:pt idx="1">
                  <c:v>16.45</c:v>
                </c:pt>
                <c:pt idx="2">
                  <c:v>16.600000000000001</c:v>
                </c:pt>
                <c:pt idx="3">
                  <c:v>19.664999999999999</c:v>
                </c:pt>
                <c:pt idx="4">
                  <c:v>19.827500000000001</c:v>
                </c:pt>
                <c:pt idx="5">
                  <c:v>25.508500000000002</c:v>
                </c:pt>
                <c:pt idx="6">
                  <c:v>26.644680000000001</c:v>
                </c:pt>
                <c:pt idx="7">
                  <c:v>35.238860000000003</c:v>
                </c:pt>
                <c:pt idx="8">
                  <c:v>32.811329999999998</c:v>
                </c:pt>
                <c:pt idx="9">
                  <c:v>35.906000000000006</c:v>
                </c:pt>
                <c:pt idx="10">
                  <c:v>33.553100000000001</c:v>
                </c:pt>
                <c:pt idx="11">
                  <c:v>27.7117</c:v>
                </c:pt>
                <c:pt idx="12">
                  <c:v>29.6127</c:v>
                </c:pt>
              </c:numCache>
            </c:numRef>
          </c:val>
        </c:ser>
        <c:marker val="1"/>
        <c:axId val="123965824"/>
        <c:axId val="123967360"/>
      </c:lineChart>
      <c:catAx>
        <c:axId val="123965824"/>
        <c:scaling>
          <c:orientation val="minMax"/>
        </c:scaling>
        <c:axPos val="b"/>
        <c:tickLblPos val="nextTo"/>
        <c:crossAx val="123967360"/>
        <c:crosses val="autoZero"/>
        <c:auto val="1"/>
        <c:lblAlgn val="ctr"/>
        <c:lblOffset val="100"/>
      </c:catAx>
      <c:valAx>
        <c:axId val="123967360"/>
        <c:scaling>
          <c:orientation val="minMax"/>
        </c:scaling>
        <c:axPos val="l"/>
        <c:majorGridlines/>
        <c:title>
          <c:tx>
            <c:rich>
              <a:bodyPr rot="-5400000" vert="horz"/>
              <a:lstStyle/>
              <a:p>
                <a:pPr>
                  <a:defRPr/>
                </a:pPr>
                <a:r>
                  <a:rPr lang="en-US"/>
                  <a:t>Percent</a:t>
                </a:r>
              </a:p>
            </c:rich>
          </c:tx>
          <c:layout>
            <c:manualLayout>
              <c:xMode val="edge"/>
              <c:yMode val="edge"/>
              <c:x val="9.7180907942062793E-3"/>
              <c:y val="0.20565413371695709"/>
            </c:manualLayout>
          </c:layout>
        </c:title>
        <c:numFmt formatCode="General" sourceLinked="1"/>
        <c:tickLblPos val="nextTo"/>
        <c:crossAx val="123965824"/>
        <c:crosses val="autoZero"/>
        <c:crossBetween val="between"/>
      </c:valAx>
    </c:plotArea>
    <c:legend>
      <c:legendPos val="t"/>
      <c:layout/>
    </c:legend>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Index of Average Level of Redemption</a:t>
            </a:r>
            <a:r>
              <a:rPr lang="en-US" baseline="0" dirty="0" smtClean="0"/>
              <a:t> Requests</a:t>
            </a:r>
            <a:r>
              <a:rPr lang="en-US" dirty="0" smtClean="0"/>
              <a:t> </a:t>
            </a:r>
            <a:r>
              <a:rPr lang="en-US" dirty="0"/>
              <a:t>as a Percent of </a:t>
            </a:r>
            <a:r>
              <a:rPr lang="en-US" dirty="0" smtClean="0"/>
              <a:t>Assets</a:t>
            </a:r>
            <a:r>
              <a:rPr lang="en-US" baseline="0" dirty="0" smtClean="0"/>
              <a:t> Under Management</a:t>
            </a:r>
            <a:endParaRPr lang="en-US" dirty="0"/>
          </a:p>
        </c:rich>
      </c:tx>
      <c:layout/>
    </c:title>
    <c:plotArea>
      <c:layout>
        <c:manualLayout>
          <c:layoutTarget val="inner"/>
          <c:xMode val="edge"/>
          <c:yMode val="edge"/>
          <c:x val="0.10799946616842386"/>
          <c:y val="0.18027631515385731"/>
          <c:w val="0.85935772152774659"/>
          <c:h val="0.51134863453369028"/>
        </c:manualLayout>
      </c:layout>
      <c:barChart>
        <c:barDir val="col"/>
        <c:grouping val="clustered"/>
        <c:ser>
          <c:idx val="0"/>
          <c:order val="0"/>
          <c:tx>
            <c:v>Redemptions as a fraction of AUM</c:v>
          </c:tx>
          <c:cat>
            <c:strRef>
              <c:f>'Quarterly Averages'!$D$1:$L$1</c:f>
              <c:strCache>
                <c:ptCount val="9"/>
                <c:pt idx="0">
                  <c:v> 3/31/2007</c:v>
                </c:pt>
                <c:pt idx="1">
                  <c:v> 6/30/2007</c:v>
                </c:pt>
                <c:pt idx="2">
                  <c:v> 9/30/2007</c:v>
                </c:pt>
                <c:pt idx="3">
                  <c:v> 12/31/2007</c:v>
                </c:pt>
                <c:pt idx="4">
                  <c:v> 3/31/2008</c:v>
                </c:pt>
                <c:pt idx="5">
                  <c:v> 6/30/2008</c:v>
                </c:pt>
                <c:pt idx="6">
                  <c:v> 9/30/2008</c:v>
                </c:pt>
                <c:pt idx="7">
                  <c:v> 12/31/2008</c:v>
                </c:pt>
                <c:pt idx="8">
                  <c:v> 3/31/2009</c:v>
                </c:pt>
              </c:strCache>
            </c:strRef>
          </c:cat>
          <c:val>
            <c:numRef>
              <c:f>'Quarterly Averages'!$D$274:$L$274</c:f>
              <c:numCache>
                <c:formatCode>General</c:formatCode>
                <c:ptCount val="9"/>
                <c:pt idx="0">
                  <c:v>3.2953375393688598</c:v>
                </c:pt>
                <c:pt idx="1">
                  <c:v>4.3662971539752817</c:v>
                </c:pt>
                <c:pt idx="2">
                  <c:v>4.9475104208302385</c:v>
                </c:pt>
                <c:pt idx="3">
                  <c:v>6.4526689894003377</c:v>
                </c:pt>
                <c:pt idx="4">
                  <c:v>5.5615884377781208</c:v>
                </c:pt>
                <c:pt idx="5">
                  <c:v>6.524457824299235</c:v>
                </c:pt>
                <c:pt idx="6">
                  <c:v>6.8137169472062249</c:v>
                </c:pt>
                <c:pt idx="7">
                  <c:v>20.660327828544787</c:v>
                </c:pt>
                <c:pt idx="8">
                  <c:v>15.622199664991685</c:v>
                </c:pt>
              </c:numCache>
            </c:numRef>
          </c:val>
        </c:ser>
        <c:axId val="123985920"/>
        <c:axId val="124014592"/>
      </c:barChart>
      <c:catAx>
        <c:axId val="123985920"/>
        <c:scaling>
          <c:orientation val="minMax"/>
        </c:scaling>
        <c:axPos val="b"/>
        <c:tickLblPos val="nextTo"/>
        <c:crossAx val="124014592"/>
        <c:crosses val="autoZero"/>
        <c:auto val="1"/>
        <c:lblAlgn val="ctr"/>
        <c:lblOffset val="100"/>
      </c:catAx>
      <c:valAx>
        <c:axId val="124014592"/>
        <c:scaling>
          <c:orientation val="minMax"/>
        </c:scaling>
        <c:axPos val="l"/>
        <c:majorGridlines/>
        <c:title>
          <c:tx>
            <c:rich>
              <a:bodyPr rot="-5400000" vert="horz"/>
              <a:lstStyle/>
              <a:p>
                <a:pPr>
                  <a:defRPr/>
                </a:pPr>
                <a:r>
                  <a:rPr lang="en-US"/>
                  <a:t>Percent</a:t>
                </a:r>
              </a:p>
            </c:rich>
          </c:tx>
          <c:layout>
            <c:manualLayout>
              <c:xMode val="edge"/>
              <c:yMode val="edge"/>
              <c:x val="3.5310707689316656E-2"/>
              <c:y val="0.18672379778623938"/>
            </c:manualLayout>
          </c:layout>
        </c:title>
        <c:numFmt formatCode="General" sourceLinked="1"/>
        <c:tickLblPos val="nextTo"/>
        <c:crossAx val="123985920"/>
        <c:crosses val="autoZero"/>
        <c:crossBetween val="between"/>
      </c:valAx>
    </c:plotArea>
    <c:plotVisOnly val="1"/>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Hedge </a:t>
            </a:r>
            <a:r>
              <a:rPr lang="en-US" dirty="0" smtClean="0"/>
              <a:t>Fund </a:t>
            </a:r>
            <a:r>
              <a:rPr lang="en-US" dirty="0"/>
              <a:t>Average Long </a:t>
            </a:r>
            <a:r>
              <a:rPr lang="en-US" dirty="0" smtClean="0"/>
              <a:t>Balance at its Top </a:t>
            </a:r>
            <a:r>
              <a:rPr lang="en-US" dirty="0"/>
              <a:t>Prime </a:t>
            </a:r>
            <a:r>
              <a:rPr lang="en-US" dirty="0" smtClean="0"/>
              <a:t>Broker </a:t>
            </a:r>
          </a:p>
          <a:p>
            <a:pPr>
              <a:defRPr/>
            </a:pPr>
            <a:r>
              <a:rPr lang="en-US" dirty="0" smtClean="0"/>
              <a:t>(Pre-crisis Ranking) </a:t>
            </a:r>
          </a:p>
        </c:rich>
      </c:tx>
      <c:layout/>
    </c:title>
    <c:plotArea>
      <c:layout>
        <c:manualLayout>
          <c:layoutTarget val="inner"/>
          <c:xMode val="edge"/>
          <c:yMode val="edge"/>
          <c:x val="7.5312584534175706E-2"/>
          <c:y val="0.2901578043485305"/>
          <c:w val="0.90426030311670647"/>
          <c:h val="0.42130481837918465"/>
        </c:manualLayout>
      </c:layout>
      <c:lineChart>
        <c:grouping val="standard"/>
        <c:ser>
          <c:idx val="0"/>
          <c:order val="0"/>
          <c:tx>
            <c:v>Top Quartile</c:v>
          </c:tx>
          <c:marker>
            <c:symbol val="none"/>
          </c:marker>
          <c:cat>
            <c:strRef>
              <c:f>'Quarterly Averages'!$D$1:$P$1</c:f>
              <c:strCache>
                <c:ptCount val="13"/>
                <c:pt idx="0">
                  <c:v> 3/31/2007</c:v>
                </c:pt>
                <c:pt idx="1">
                  <c:v> 6/30/2007</c:v>
                </c:pt>
                <c:pt idx="2">
                  <c:v> 9/30/2007</c:v>
                </c:pt>
                <c:pt idx="3">
                  <c:v> 12/31/2007</c:v>
                </c:pt>
                <c:pt idx="4">
                  <c:v> 3/31/2008</c:v>
                </c:pt>
                <c:pt idx="5">
                  <c:v> 6/30/2008</c:v>
                </c:pt>
                <c:pt idx="6">
                  <c:v> 9/30/2008</c:v>
                </c:pt>
                <c:pt idx="7">
                  <c:v> 12/31/2008</c:v>
                </c:pt>
                <c:pt idx="8">
                  <c:v> 3/31/2009</c:v>
                </c:pt>
                <c:pt idx="9">
                  <c:v> 6/30/2009</c:v>
                </c:pt>
                <c:pt idx="10">
                  <c:v> 9/30/2009</c:v>
                </c:pt>
                <c:pt idx="11">
                  <c:v> 12/31/2009</c:v>
                </c:pt>
                <c:pt idx="12">
                  <c:v> 3/31/2010</c:v>
                </c:pt>
              </c:strCache>
            </c:strRef>
          </c:cat>
          <c:val>
            <c:numRef>
              <c:f>'Quarterly Averages'!$D$214:$P$214</c:f>
              <c:numCache>
                <c:formatCode>General</c:formatCode>
                <c:ptCount val="13"/>
                <c:pt idx="0">
                  <c:v>5085.7300000000005</c:v>
                </c:pt>
                <c:pt idx="1">
                  <c:v>5649.3140000000003</c:v>
                </c:pt>
                <c:pt idx="2">
                  <c:v>5383.17</c:v>
                </c:pt>
                <c:pt idx="3">
                  <c:v>5076.1450000000004</c:v>
                </c:pt>
                <c:pt idx="4">
                  <c:v>4864.8690000000024</c:v>
                </c:pt>
                <c:pt idx="5">
                  <c:v>4807.1770000000006</c:v>
                </c:pt>
                <c:pt idx="6">
                  <c:v>2970.1770000000001</c:v>
                </c:pt>
                <c:pt idx="7">
                  <c:v>2175.0100000000002</c:v>
                </c:pt>
                <c:pt idx="8">
                  <c:v>1756.9160000000008</c:v>
                </c:pt>
                <c:pt idx="9">
                  <c:v>1964.92</c:v>
                </c:pt>
                <c:pt idx="10">
                  <c:v>2011.87</c:v>
                </c:pt>
                <c:pt idx="11">
                  <c:v>1965.09</c:v>
                </c:pt>
                <c:pt idx="12">
                  <c:v>1980.46</c:v>
                </c:pt>
              </c:numCache>
            </c:numRef>
          </c:val>
        </c:ser>
        <c:ser>
          <c:idx val="1"/>
          <c:order val="1"/>
          <c:tx>
            <c:v>Second Quartile</c:v>
          </c:tx>
          <c:marker>
            <c:symbol val="none"/>
          </c:marker>
          <c:cat>
            <c:strRef>
              <c:f>'Quarterly Averages'!$D$1:$P$1</c:f>
              <c:strCache>
                <c:ptCount val="13"/>
                <c:pt idx="0">
                  <c:v> 3/31/2007</c:v>
                </c:pt>
                <c:pt idx="1">
                  <c:v> 6/30/2007</c:v>
                </c:pt>
                <c:pt idx="2">
                  <c:v> 9/30/2007</c:v>
                </c:pt>
                <c:pt idx="3">
                  <c:v> 12/31/2007</c:v>
                </c:pt>
                <c:pt idx="4">
                  <c:v> 3/31/2008</c:v>
                </c:pt>
                <c:pt idx="5">
                  <c:v> 6/30/2008</c:v>
                </c:pt>
                <c:pt idx="6">
                  <c:v> 9/30/2008</c:v>
                </c:pt>
                <c:pt idx="7">
                  <c:v> 12/31/2008</c:v>
                </c:pt>
                <c:pt idx="8">
                  <c:v> 3/31/2009</c:v>
                </c:pt>
                <c:pt idx="9">
                  <c:v> 6/30/2009</c:v>
                </c:pt>
                <c:pt idx="10">
                  <c:v> 9/30/2009</c:v>
                </c:pt>
                <c:pt idx="11">
                  <c:v> 12/31/2009</c:v>
                </c:pt>
                <c:pt idx="12">
                  <c:v> 3/31/2010</c:v>
                </c:pt>
              </c:strCache>
            </c:strRef>
          </c:cat>
          <c:val>
            <c:numRef>
              <c:f>'Quarterly Averages'!$D$215:$P$215</c:f>
              <c:numCache>
                <c:formatCode>General</c:formatCode>
                <c:ptCount val="13"/>
                <c:pt idx="0">
                  <c:v>3607.4700000000012</c:v>
                </c:pt>
                <c:pt idx="1">
                  <c:v>3882.7759999999998</c:v>
                </c:pt>
                <c:pt idx="2">
                  <c:v>3194.14</c:v>
                </c:pt>
                <c:pt idx="3">
                  <c:v>3092.7370000000001</c:v>
                </c:pt>
                <c:pt idx="4">
                  <c:v>2764.2730000000001</c:v>
                </c:pt>
                <c:pt idx="5">
                  <c:v>2616.0569999999998</c:v>
                </c:pt>
                <c:pt idx="6">
                  <c:v>1657.6309999999999</c:v>
                </c:pt>
                <c:pt idx="7">
                  <c:v>1088.4150000000009</c:v>
                </c:pt>
                <c:pt idx="8">
                  <c:v>1041.146</c:v>
                </c:pt>
                <c:pt idx="9">
                  <c:v>1013.66</c:v>
                </c:pt>
                <c:pt idx="10">
                  <c:v>1092.3799999999999</c:v>
                </c:pt>
                <c:pt idx="11">
                  <c:v>1221.28</c:v>
                </c:pt>
                <c:pt idx="12">
                  <c:v>1272.55</c:v>
                </c:pt>
              </c:numCache>
            </c:numRef>
          </c:val>
        </c:ser>
        <c:ser>
          <c:idx val="2"/>
          <c:order val="2"/>
          <c:tx>
            <c:v>Third Quartile</c:v>
          </c:tx>
          <c:marker>
            <c:symbol val="none"/>
          </c:marker>
          <c:cat>
            <c:strRef>
              <c:f>'Quarterly Averages'!$D$1:$P$1</c:f>
              <c:strCache>
                <c:ptCount val="13"/>
                <c:pt idx="0">
                  <c:v> 3/31/2007</c:v>
                </c:pt>
                <c:pt idx="1">
                  <c:v> 6/30/2007</c:v>
                </c:pt>
                <c:pt idx="2">
                  <c:v> 9/30/2007</c:v>
                </c:pt>
                <c:pt idx="3">
                  <c:v> 12/31/2007</c:v>
                </c:pt>
                <c:pt idx="4">
                  <c:v> 3/31/2008</c:v>
                </c:pt>
                <c:pt idx="5">
                  <c:v> 6/30/2008</c:v>
                </c:pt>
                <c:pt idx="6">
                  <c:v> 9/30/2008</c:v>
                </c:pt>
                <c:pt idx="7">
                  <c:v> 12/31/2008</c:v>
                </c:pt>
                <c:pt idx="8">
                  <c:v> 3/31/2009</c:v>
                </c:pt>
                <c:pt idx="9">
                  <c:v> 6/30/2009</c:v>
                </c:pt>
                <c:pt idx="10">
                  <c:v> 9/30/2009</c:v>
                </c:pt>
                <c:pt idx="11">
                  <c:v> 12/31/2009</c:v>
                </c:pt>
                <c:pt idx="12">
                  <c:v> 3/31/2010</c:v>
                </c:pt>
              </c:strCache>
            </c:strRef>
          </c:cat>
          <c:val>
            <c:numRef>
              <c:f>'Quarterly Averages'!$D$216:$P$216</c:f>
              <c:numCache>
                <c:formatCode>General</c:formatCode>
                <c:ptCount val="13"/>
                <c:pt idx="0">
                  <c:v>880.54599999999959</c:v>
                </c:pt>
                <c:pt idx="1">
                  <c:v>957.01080000000002</c:v>
                </c:pt>
                <c:pt idx="2">
                  <c:v>990.18700000000001</c:v>
                </c:pt>
                <c:pt idx="3">
                  <c:v>1024.2249999999999</c:v>
                </c:pt>
                <c:pt idx="4">
                  <c:v>1078.8239999999998</c:v>
                </c:pt>
                <c:pt idx="5">
                  <c:v>1106.8829999999998</c:v>
                </c:pt>
                <c:pt idx="6">
                  <c:v>641.70309999999995</c:v>
                </c:pt>
                <c:pt idx="7">
                  <c:v>441.21379999999965</c:v>
                </c:pt>
                <c:pt idx="8">
                  <c:v>397.6830999999998</c:v>
                </c:pt>
                <c:pt idx="9">
                  <c:v>408.29199999999958</c:v>
                </c:pt>
                <c:pt idx="10">
                  <c:v>503.68599999999975</c:v>
                </c:pt>
                <c:pt idx="11">
                  <c:v>498.07</c:v>
                </c:pt>
                <c:pt idx="12">
                  <c:v>547.55799999999942</c:v>
                </c:pt>
              </c:numCache>
            </c:numRef>
          </c:val>
        </c:ser>
        <c:ser>
          <c:idx val="3"/>
          <c:order val="3"/>
          <c:tx>
            <c:v>Fourth Quartile</c:v>
          </c:tx>
          <c:marker>
            <c:symbol val="none"/>
          </c:marker>
          <c:cat>
            <c:strRef>
              <c:f>'Quarterly Averages'!$D$1:$P$1</c:f>
              <c:strCache>
                <c:ptCount val="13"/>
                <c:pt idx="0">
                  <c:v> 3/31/2007</c:v>
                </c:pt>
                <c:pt idx="1">
                  <c:v> 6/30/2007</c:v>
                </c:pt>
                <c:pt idx="2">
                  <c:v> 9/30/2007</c:v>
                </c:pt>
                <c:pt idx="3">
                  <c:v> 12/31/2007</c:v>
                </c:pt>
                <c:pt idx="4">
                  <c:v> 3/31/2008</c:v>
                </c:pt>
                <c:pt idx="5">
                  <c:v> 6/30/2008</c:v>
                </c:pt>
                <c:pt idx="6">
                  <c:v> 9/30/2008</c:v>
                </c:pt>
                <c:pt idx="7">
                  <c:v> 12/31/2008</c:v>
                </c:pt>
                <c:pt idx="8">
                  <c:v> 3/31/2009</c:v>
                </c:pt>
                <c:pt idx="9">
                  <c:v> 6/30/2009</c:v>
                </c:pt>
                <c:pt idx="10">
                  <c:v> 9/30/2009</c:v>
                </c:pt>
                <c:pt idx="11">
                  <c:v> 12/31/2009</c:v>
                </c:pt>
                <c:pt idx="12">
                  <c:v> 3/31/2010</c:v>
                </c:pt>
              </c:strCache>
            </c:strRef>
          </c:cat>
          <c:val>
            <c:numRef>
              <c:f>'Quarterly Averages'!$D$217:$P$217</c:f>
              <c:numCache>
                <c:formatCode>General</c:formatCode>
                <c:ptCount val="13"/>
                <c:pt idx="0">
                  <c:v>544.18200000000002</c:v>
                </c:pt>
                <c:pt idx="1">
                  <c:v>596.05830000000003</c:v>
                </c:pt>
                <c:pt idx="2">
                  <c:v>581.32099999999957</c:v>
                </c:pt>
                <c:pt idx="3">
                  <c:v>563.71519999999998</c:v>
                </c:pt>
                <c:pt idx="4">
                  <c:v>758.11270000000002</c:v>
                </c:pt>
                <c:pt idx="5">
                  <c:v>698.94269999999926</c:v>
                </c:pt>
                <c:pt idx="6">
                  <c:v>593.5074999999996</c:v>
                </c:pt>
                <c:pt idx="7">
                  <c:v>407.93889999999965</c:v>
                </c:pt>
                <c:pt idx="8">
                  <c:v>340.48819999999955</c:v>
                </c:pt>
                <c:pt idx="9">
                  <c:v>359.26299999999975</c:v>
                </c:pt>
                <c:pt idx="10">
                  <c:v>439.27799999999979</c:v>
                </c:pt>
                <c:pt idx="11">
                  <c:v>419.07100000000003</c:v>
                </c:pt>
                <c:pt idx="12">
                  <c:v>477.8859999999998</c:v>
                </c:pt>
              </c:numCache>
            </c:numRef>
          </c:val>
        </c:ser>
        <c:marker val="1"/>
        <c:axId val="124057856"/>
        <c:axId val="124071936"/>
      </c:lineChart>
      <c:catAx>
        <c:axId val="124057856"/>
        <c:scaling>
          <c:orientation val="minMax"/>
        </c:scaling>
        <c:axPos val="b"/>
        <c:tickLblPos val="nextTo"/>
        <c:crossAx val="124071936"/>
        <c:crosses val="autoZero"/>
        <c:auto val="1"/>
        <c:lblAlgn val="ctr"/>
        <c:lblOffset val="100"/>
      </c:catAx>
      <c:valAx>
        <c:axId val="124071936"/>
        <c:scaling>
          <c:orientation val="minMax"/>
        </c:scaling>
        <c:axPos val="l"/>
        <c:majorGridlines/>
        <c:numFmt formatCode="General" sourceLinked="1"/>
        <c:tickLblPos val="nextTo"/>
        <c:crossAx val="124057856"/>
        <c:crosses val="autoZero"/>
        <c:crossBetween val="between"/>
        <c:dispUnits>
          <c:builtInUnit val="thousands"/>
          <c:dispUnitsLbl>
            <c:layout/>
            <c:tx>
              <c:rich>
                <a:bodyPr/>
                <a:lstStyle/>
                <a:p>
                  <a:pPr>
                    <a:defRPr/>
                  </a:pPr>
                  <a:r>
                    <a:rPr lang="en-US"/>
                    <a:t>$ Billions</a:t>
                  </a:r>
                </a:p>
              </c:rich>
            </c:tx>
          </c:dispUnitsLbl>
        </c:dispUnits>
      </c:valAx>
    </c:plotArea>
    <c:legend>
      <c:legendPos val="t"/>
      <c:layout/>
    </c:legend>
    <c:plotVisOnly val="1"/>
  </c:chart>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Top </a:t>
            </a:r>
            <a:r>
              <a:rPr lang="en-US" dirty="0" smtClean="0"/>
              <a:t>Quartile Hedge Funds’ Average </a:t>
            </a:r>
            <a:r>
              <a:rPr lang="en-US" dirty="0"/>
              <a:t>Long</a:t>
            </a:r>
            <a:r>
              <a:rPr lang="en-US" baseline="0" dirty="0"/>
              <a:t>/Short Positions </a:t>
            </a:r>
            <a:endParaRPr lang="en-US" baseline="0" dirty="0" smtClean="0"/>
          </a:p>
          <a:p>
            <a:pPr>
              <a:defRPr/>
            </a:pPr>
            <a:r>
              <a:rPr lang="en-US" baseline="0" dirty="0" smtClean="0"/>
              <a:t>in Non-Agency RMBS Tranches</a:t>
            </a:r>
            <a:endParaRPr lang="en-US" dirty="0"/>
          </a:p>
        </c:rich>
      </c:tx>
      <c:layout/>
    </c:title>
    <c:plotArea>
      <c:layout>
        <c:manualLayout>
          <c:layoutTarget val="inner"/>
          <c:xMode val="edge"/>
          <c:yMode val="edge"/>
          <c:x val="8.9997036084775148E-2"/>
          <c:y val="0.20148927421633822"/>
          <c:w val="0.89004831538914775"/>
          <c:h val="0.62486657535644896"/>
        </c:manualLayout>
      </c:layout>
      <c:barChart>
        <c:barDir val="col"/>
        <c:grouping val="stacked"/>
        <c:ser>
          <c:idx val="0"/>
          <c:order val="0"/>
          <c:tx>
            <c:v>Long Equity</c:v>
          </c:tx>
          <c:cat>
            <c:strRef>
              <c:f>'Semesterly Averages'!$D$1:$H$1</c:f>
              <c:strCache>
                <c:ptCount val="5"/>
                <c:pt idx="0">
                  <c:v>12/31/2005</c:v>
                </c:pt>
                <c:pt idx="1">
                  <c:v> 6/30/2006</c:v>
                </c:pt>
                <c:pt idx="2">
                  <c:v>12/21/2006</c:v>
                </c:pt>
                <c:pt idx="3">
                  <c:v>6/30/2007</c:v>
                </c:pt>
                <c:pt idx="4">
                  <c:v>12/31/2007</c:v>
                </c:pt>
              </c:strCache>
            </c:strRef>
          </c:cat>
          <c:val>
            <c:numRef>
              <c:f>'Semesterly Averages'!$D$30:$H$30</c:f>
              <c:numCache>
                <c:formatCode>General</c:formatCode>
                <c:ptCount val="5"/>
                <c:pt idx="0">
                  <c:v>1106.45</c:v>
                </c:pt>
                <c:pt idx="1">
                  <c:v>1685.21</c:v>
                </c:pt>
                <c:pt idx="2">
                  <c:v>1679.96</c:v>
                </c:pt>
                <c:pt idx="3">
                  <c:v>1799.76</c:v>
                </c:pt>
                <c:pt idx="4">
                  <c:v>2357.5700000000002</c:v>
                </c:pt>
              </c:numCache>
            </c:numRef>
          </c:val>
        </c:ser>
        <c:ser>
          <c:idx val="1"/>
          <c:order val="1"/>
          <c:tx>
            <c:v>Short Mezzanine</c:v>
          </c:tx>
          <c:cat>
            <c:strRef>
              <c:f>'Semesterly Averages'!$D$1:$H$1</c:f>
              <c:strCache>
                <c:ptCount val="5"/>
                <c:pt idx="0">
                  <c:v>12/31/2005</c:v>
                </c:pt>
                <c:pt idx="1">
                  <c:v> 6/30/2006</c:v>
                </c:pt>
                <c:pt idx="2">
                  <c:v>12/21/2006</c:v>
                </c:pt>
                <c:pt idx="3">
                  <c:v>6/30/2007</c:v>
                </c:pt>
                <c:pt idx="4">
                  <c:v>12/31/2007</c:v>
                </c:pt>
              </c:strCache>
            </c:strRef>
          </c:cat>
          <c:val>
            <c:numRef>
              <c:f>'Semesterly Averages'!$D$70:$H$70</c:f>
              <c:numCache>
                <c:formatCode>General</c:formatCode>
                <c:ptCount val="5"/>
                <c:pt idx="0">
                  <c:v>-632.70000000000005</c:v>
                </c:pt>
                <c:pt idx="1">
                  <c:v>-2186.3000000000002</c:v>
                </c:pt>
                <c:pt idx="2">
                  <c:v>-4442.3900000000003</c:v>
                </c:pt>
                <c:pt idx="3">
                  <c:v>-4643.53</c:v>
                </c:pt>
                <c:pt idx="4">
                  <c:v>-2216.4899999999998</c:v>
                </c:pt>
              </c:numCache>
            </c:numRef>
          </c:val>
        </c:ser>
        <c:overlap val="100"/>
        <c:axId val="124093568"/>
        <c:axId val="124095104"/>
      </c:barChart>
      <c:catAx>
        <c:axId val="124093568"/>
        <c:scaling>
          <c:orientation val="minMax"/>
        </c:scaling>
        <c:axPos val="b"/>
        <c:tickLblPos val="nextTo"/>
        <c:crossAx val="124095104"/>
        <c:crosses val="autoZero"/>
        <c:auto val="1"/>
        <c:lblAlgn val="ctr"/>
        <c:lblOffset val="100"/>
      </c:catAx>
      <c:valAx>
        <c:axId val="124095104"/>
        <c:scaling>
          <c:orientation val="minMax"/>
        </c:scaling>
        <c:axPos val="l"/>
        <c:majorGridlines/>
        <c:numFmt formatCode="General" sourceLinked="1"/>
        <c:tickLblPos val="nextTo"/>
        <c:crossAx val="124093568"/>
        <c:crosses val="autoZero"/>
        <c:crossBetween val="between"/>
        <c:dispUnits>
          <c:builtInUnit val="thousands"/>
          <c:dispUnitsLbl>
            <c:layout/>
            <c:tx>
              <c:rich>
                <a:bodyPr/>
                <a:lstStyle/>
                <a:p>
                  <a:pPr>
                    <a:defRPr/>
                  </a:pPr>
                  <a:r>
                    <a:rPr lang="en-US"/>
                    <a:t>$</a:t>
                  </a:r>
                  <a:r>
                    <a:rPr lang="en-US" baseline="0"/>
                    <a:t> Billion</a:t>
                  </a:r>
                  <a:r>
                    <a:rPr lang="en-US"/>
                    <a:t>s</a:t>
                  </a:r>
                </a:p>
              </c:rich>
            </c:tx>
          </c:dispUnitsLbl>
        </c:dispUnits>
      </c:valAx>
    </c:plotArea>
    <c:legend>
      <c:legendPos val="t"/>
      <c:layout>
        <c:manualLayout>
          <c:xMode val="edge"/>
          <c:yMode val="edge"/>
          <c:x val="0.37118912219305938"/>
          <c:y val="0.1373552987507852"/>
          <c:w val="0.25453521434820625"/>
          <c:h val="5.0741245564756045E-2"/>
        </c:manualLayout>
      </c:layout>
    </c:legend>
    <c:plotVisOnly val="1"/>
  </c:chart>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Second Quartile Hedge Funds’ Average Long/Short Positions </a:t>
            </a:r>
          </a:p>
          <a:p>
            <a:pPr>
              <a:defRPr/>
            </a:pPr>
            <a:r>
              <a:rPr lang="en-US" dirty="0" smtClean="0"/>
              <a:t>in CDO Tranches </a:t>
            </a:r>
            <a:endParaRPr lang="en-US" dirty="0"/>
          </a:p>
        </c:rich>
      </c:tx>
      <c:layout/>
    </c:title>
    <c:plotArea>
      <c:layout>
        <c:manualLayout>
          <c:layoutTarget val="inner"/>
          <c:xMode val="edge"/>
          <c:yMode val="edge"/>
          <c:x val="0.11044850296490706"/>
          <c:y val="0.18543324370968142"/>
          <c:w val="0.86530912802566351"/>
          <c:h val="0.63905051808863722"/>
        </c:manualLayout>
      </c:layout>
      <c:barChart>
        <c:barDir val="col"/>
        <c:grouping val="stacked"/>
        <c:ser>
          <c:idx val="0"/>
          <c:order val="0"/>
          <c:tx>
            <c:v>Long Equity</c:v>
          </c:tx>
          <c:cat>
            <c:strRef>
              <c:f>'Semesterly Averages'!$D$1:$H$1</c:f>
              <c:strCache>
                <c:ptCount val="5"/>
                <c:pt idx="0">
                  <c:v>12/31/2005</c:v>
                </c:pt>
                <c:pt idx="1">
                  <c:v> 6/30/2006</c:v>
                </c:pt>
                <c:pt idx="2">
                  <c:v>12/21/2006</c:v>
                </c:pt>
                <c:pt idx="3">
                  <c:v>6/30/2007</c:v>
                </c:pt>
                <c:pt idx="4">
                  <c:v>12/31/2007</c:v>
                </c:pt>
              </c:strCache>
            </c:strRef>
          </c:cat>
          <c:val>
            <c:numRef>
              <c:f>'Semesterly Averages'!$D$63:$H$63</c:f>
              <c:numCache>
                <c:formatCode>General</c:formatCode>
                <c:ptCount val="5"/>
                <c:pt idx="1">
                  <c:v>52.454299999999996</c:v>
                </c:pt>
                <c:pt idx="2">
                  <c:v>399.09599999999961</c:v>
                </c:pt>
                <c:pt idx="3">
                  <c:v>399.09199999999947</c:v>
                </c:pt>
                <c:pt idx="4">
                  <c:v>408.7379999999996</c:v>
                </c:pt>
              </c:numCache>
            </c:numRef>
          </c:val>
        </c:ser>
        <c:ser>
          <c:idx val="1"/>
          <c:order val="1"/>
          <c:tx>
            <c:v>Short Mezzanine</c:v>
          </c:tx>
          <c:cat>
            <c:strRef>
              <c:f>'Semesterly Averages'!$D$1:$H$1</c:f>
              <c:strCache>
                <c:ptCount val="5"/>
                <c:pt idx="0">
                  <c:v>12/31/2005</c:v>
                </c:pt>
                <c:pt idx="1">
                  <c:v> 6/30/2006</c:v>
                </c:pt>
                <c:pt idx="2">
                  <c:v>12/21/2006</c:v>
                </c:pt>
                <c:pt idx="3">
                  <c:v>6/30/2007</c:v>
                </c:pt>
                <c:pt idx="4">
                  <c:v>12/31/2007</c:v>
                </c:pt>
              </c:strCache>
            </c:strRef>
          </c:cat>
          <c:val>
            <c:numRef>
              <c:f>'Semesterly Averages'!$D$103:$H$103</c:f>
              <c:numCache>
                <c:formatCode>General</c:formatCode>
                <c:ptCount val="5"/>
                <c:pt idx="2">
                  <c:v>-957.21900000000005</c:v>
                </c:pt>
                <c:pt idx="3">
                  <c:v>-703.63300000000004</c:v>
                </c:pt>
                <c:pt idx="4">
                  <c:v>-354.96199999999953</c:v>
                </c:pt>
              </c:numCache>
            </c:numRef>
          </c:val>
        </c:ser>
        <c:overlap val="100"/>
        <c:axId val="124203008"/>
        <c:axId val="124204544"/>
      </c:barChart>
      <c:catAx>
        <c:axId val="124203008"/>
        <c:scaling>
          <c:orientation val="minMax"/>
        </c:scaling>
        <c:axPos val="b"/>
        <c:tickLblPos val="nextTo"/>
        <c:crossAx val="124204544"/>
        <c:crosses val="autoZero"/>
        <c:auto val="1"/>
        <c:lblAlgn val="ctr"/>
        <c:lblOffset val="100"/>
      </c:catAx>
      <c:valAx>
        <c:axId val="124204544"/>
        <c:scaling>
          <c:orientation val="minMax"/>
        </c:scaling>
        <c:axPos val="l"/>
        <c:majorGridlines/>
        <c:title>
          <c:tx>
            <c:rich>
              <a:bodyPr rot="-5400000" vert="horz"/>
              <a:lstStyle/>
              <a:p>
                <a:pPr>
                  <a:defRPr/>
                </a:pPr>
                <a:r>
                  <a:rPr lang="en-US"/>
                  <a:t>$</a:t>
                </a:r>
                <a:r>
                  <a:rPr lang="en-US" baseline="0"/>
                  <a:t> Millions</a:t>
                </a:r>
                <a:endParaRPr lang="en-US"/>
              </a:p>
            </c:rich>
          </c:tx>
          <c:layout>
            <c:manualLayout>
              <c:xMode val="edge"/>
              <c:yMode val="edge"/>
              <c:x val="3.4963232901672414E-2"/>
              <c:y val="0.25037786335102324"/>
            </c:manualLayout>
          </c:layout>
        </c:title>
        <c:numFmt formatCode="General" sourceLinked="1"/>
        <c:tickLblPos val="nextTo"/>
        <c:crossAx val="124203008"/>
        <c:crosses val="autoZero"/>
        <c:crossBetween val="between"/>
      </c:valAx>
    </c:plotArea>
    <c:legend>
      <c:legendPos val="t"/>
      <c:layout>
        <c:manualLayout>
          <c:xMode val="edge"/>
          <c:yMode val="edge"/>
          <c:x val="0.33339506172839534"/>
          <c:y val="0.13292972125490188"/>
          <c:w val="0.33320978815076624"/>
          <c:h val="5.8663141559859765E-2"/>
        </c:manualLayout>
      </c:layout>
    </c:legend>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0.11678</cdr:x>
      <cdr:y>0.89602</cdr:y>
    </cdr:from>
    <cdr:to>
      <cdr:x>0.88816</cdr:x>
      <cdr:y>0.98777</cdr:y>
    </cdr:to>
    <cdr:sp macro="" textlink="">
      <cdr:nvSpPr>
        <cdr:cNvPr id="2" name="TextBox 1"/>
        <cdr:cNvSpPr txBox="1"/>
      </cdr:nvSpPr>
      <cdr:spPr>
        <a:xfrm xmlns:a="http://schemas.openxmlformats.org/drawingml/2006/main">
          <a:off x="676275" y="2790825"/>
          <a:ext cx="4467225"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t>Source: </a:t>
          </a:r>
          <a:r>
            <a:rPr lang="en-US" sz="800" baseline="0" dirty="0"/>
            <a:t> FCIC survey of hedge funds</a:t>
          </a:r>
          <a:endParaRPr lang="en-US" sz="800" dirty="0"/>
        </a:p>
      </cdr:txBody>
    </cdr:sp>
  </cdr:relSizeAnchor>
</c:userShapes>
</file>

<file path=ppt/drawings/drawing2.xml><?xml version="1.0" encoding="utf-8"?>
<c:userShapes xmlns:c="http://schemas.openxmlformats.org/drawingml/2006/chart">
  <cdr:relSizeAnchor xmlns:cdr="http://schemas.openxmlformats.org/drawingml/2006/chartDrawing">
    <cdr:from>
      <cdr:x>0.11111</cdr:x>
      <cdr:y>0.87548</cdr:y>
    </cdr:from>
    <cdr:to>
      <cdr:x>0.92448</cdr:x>
      <cdr:y>0.99334</cdr:y>
    </cdr:to>
    <cdr:sp macro="" textlink="">
      <cdr:nvSpPr>
        <cdr:cNvPr id="2" name="TextBox 1"/>
        <cdr:cNvSpPr txBox="1"/>
      </cdr:nvSpPr>
      <cdr:spPr>
        <a:xfrm xmlns:a="http://schemas.openxmlformats.org/drawingml/2006/main">
          <a:off x="914400" y="3962400"/>
          <a:ext cx="669371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t>Note. </a:t>
          </a:r>
          <a:r>
            <a:rPr lang="en-US" sz="800" dirty="0" smtClean="0"/>
            <a:t>Hedge funds were ordered by assets under management (AUM).  Largest hedge funds are counted in the top quartile.  Amounts do </a:t>
          </a:r>
          <a:r>
            <a:rPr lang="en-US" sz="800" dirty="0"/>
            <a:t>not include reverse</a:t>
          </a:r>
          <a:r>
            <a:rPr lang="en-US" sz="800" baseline="0" dirty="0"/>
            <a:t> repo </a:t>
          </a:r>
          <a:r>
            <a:rPr lang="en-US" sz="800" baseline="0" dirty="0" smtClean="0"/>
            <a:t>contracts.</a:t>
          </a:r>
          <a:endParaRPr lang="en-US" sz="800" dirty="0"/>
        </a:p>
        <a:p xmlns:a="http://schemas.openxmlformats.org/drawingml/2006/main">
          <a:r>
            <a:rPr lang="en-US" sz="800" dirty="0"/>
            <a:t>Source: FCIC Survey</a:t>
          </a:r>
          <a:r>
            <a:rPr lang="en-US" sz="800" baseline="0" dirty="0"/>
            <a:t> of hedge funds</a:t>
          </a:r>
          <a:endParaRPr lang="en-US" sz="800" dirty="0"/>
        </a:p>
      </cdr:txBody>
    </cdr:sp>
  </cdr:relSizeAnchor>
</c:userShapes>
</file>

<file path=ppt/drawings/drawing3.xml><?xml version="1.0" encoding="utf-8"?>
<c:userShapes xmlns:c="http://schemas.openxmlformats.org/drawingml/2006/chart">
  <cdr:relSizeAnchor xmlns:cdr="http://schemas.openxmlformats.org/drawingml/2006/chartDrawing">
    <cdr:from>
      <cdr:x>0.09291</cdr:x>
      <cdr:y>0.90533</cdr:y>
    </cdr:from>
    <cdr:to>
      <cdr:x>0.94426</cdr:x>
      <cdr:y>0.99704</cdr:y>
    </cdr:to>
    <cdr:sp macro="" textlink="">
      <cdr:nvSpPr>
        <cdr:cNvPr id="2" name="TextBox 1"/>
        <cdr:cNvSpPr txBox="1"/>
      </cdr:nvSpPr>
      <cdr:spPr>
        <a:xfrm xmlns:a="http://schemas.openxmlformats.org/drawingml/2006/main">
          <a:off x="523875" y="2914650"/>
          <a:ext cx="48006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smtClean="0"/>
            <a:t>Note. Data points reflect transactions where hedge funds receive cash in exchange for posting securities. Largest hedge funds are counted in the top quartile. </a:t>
          </a:r>
        </a:p>
        <a:p xmlns:a="http://schemas.openxmlformats.org/drawingml/2006/main">
          <a:r>
            <a:rPr lang="en-US" sz="800" dirty="0" smtClean="0"/>
            <a:t>Source</a:t>
          </a:r>
          <a:r>
            <a:rPr lang="en-US" sz="800" dirty="0"/>
            <a:t>:  FCIC survey</a:t>
          </a:r>
          <a:r>
            <a:rPr lang="en-US" sz="800" baseline="0" dirty="0"/>
            <a:t> of hedge funds</a:t>
          </a:r>
          <a:endParaRPr lang="en-US" sz="800" dirty="0"/>
        </a:p>
      </cdr:txBody>
    </cdr:sp>
  </cdr:relSizeAnchor>
</c:userShapes>
</file>

<file path=ppt/drawings/drawing4.xml><?xml version="1.0" encoding="utf-8"?>
<c:userShapes xmlns:c="http://schemas.openxmlformats.org/drawingml/2006/chart">
  <cdr:relSizeAnchor xmlns:cdr="http://schemas.openxmlformats.org/drawingml/2006/chartDrawing">
    <cdr:from>
      <cdr:x>0.09461</cdr:x>
      <cdr:y>0.82497</cdr:y>
    </cdr:from>
    <cdr:to>
      <cdr:x>0.95902</cdr:x>
      <cdr:y>0.95588</cdr:y>
    </cdr:to>
    <cdr:sp macro="" textlink="">
      <cdr:nvSpPr>
        <cdr:cNvPr id="2" name="TextBox 1"/>
        <cdr:cNvSpPr txBox="1"/>
      </cdr:nvSpPr>
      <cdr:spPr>
        <a:xfrm xmlns:a="http://schemas.openxmlformats.org/drawingml/2006/main">
          <a:off x="778602" y="3733800"/>
          <a:ext cx="7113749" cy="59247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t>Note. Data</a:t>
          </a:r>
          <a:r>
            <a:rPr lang="en-US" sz="800" baseline="0" dirty="0"/>
            <a:t> points  represent  a </a:t>
          </a:r>
          <a:r>
            <a:rPr lang="en-US" sz="800" baseline="0" dirty="0" smtClean="0"/>
            <a:t>composite </a:t>
          </a:r>
          <a:r>
            <a:rPr lang="en-US" sz="800" baseline="0" dirty="0"/>
            <a:t>index </a:t>
          </a:r>
          <a:r>
            <a:rPr lang="en-US" sz="800" dirty="0" smtClean="0"/>
            <a:t>of a</a:t>
          </a:r>
          <a:r>
            <a:rPr lang="en-US" sz="800" baseline="0" dirty="0" smtClean="0"/>
            <a:t>verage </a:t>
          </a:r>
          <a:r>
            <a:rPr lang="en-US" sz="800" baseline="0" dirty="0"/>
            <a:t>redemptions requested across all hedge fund quartiles.  </a:t>
          </a:r>
          <a:r>
            <a:rPr lang="en-US" sz="800" dirty="0" smtClean="0"/>
            <a:t>Ex</a:t>
          </a:r>
          <a:r>
            <a:rPr lang="en-US" sz="800" baseline="0" dirty="0" smtClean="0"/>
            <a:t>act redemption </a:t>
          </a:r>
          <a:r>
            <a:rPr lang="en-US" sz="800" baseline="0" dirty="0"/>
            <a:t>amounts across all respondents cannot be determined from this index</a:t>
          </a:r>
          <a:r>
            <a:rPr lang="en-US" sz="800" baseline="0" dirty="0" smtClean="0"/>
            <a:t>.  Survey did not capture data from hedge funds that closed before</a:t>
          </a:r>
          <a:r>
            <a:rPr lang="en-US" sz="800" dirty="0" smtClean="0"/>
            <a:t> 2010.</a:t>
          </a:r>
          <a:endParaRPr lang="en-US" sz="800" dirty="0"/>
        </a:p>
        <a:p xmlns:a="http://schemas.openxmlformats.org/drawingml/2006/main">
          <a:r>
            <a:rPr lang="en-US" sz="800" dirty="0"/>
            <a:t>Source. FCIC survey of hedge funds.</a:t>
          </a:r>
        </a:p>
      </cdr:txBody>
    </cdr:sp>
  </cdr:relSizeAnchor>
</c:userShapes>
</file>

<file path=ppt/drawings/drawing5.xml><?xml version="1.0" encoding="utf-8"?>
<c:userShapes xmlns:c="http://schemas.openxmlformats.org/drawingml/2006/chart">
  <cdr:relSizeAnchor xmlns:cdr="http://schemas.openxmlformats.org/drawingml/2006/chartDrawing">
    <cdr:from>
      <cdr:x>0.07939</cdr:x>
      <cdr:y>0.87548</cdr:y>
    </cdr:from>
    <cdr:to>
      <cdr:x>0.86212</cdr:x>
      <cdr:y>0.98272</cdr:y>
    </cdr:to>
    <cdr:sp macro="" textlink="">
      <cdr:nvSpPr>
        <cdr:cNvPr id="2" name="TextBox 1"/>
        <cdr:cNvSpPr txBox="1"/>
      </cdr:nvSpPr>
      <cdr:spPr>
        <a:xfrm xmlns:a="http://schemas.openxmlformats.org/drawingml/2006/main">
          <a:off x="653348" y="3962400"/>
          <a:ext cx="6441555" cy="4853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smtClean="0"/>
            <a:t>Note. Top quartile’ refers to the quartile of hedge funds with the highest amount of assets under management (AUM). ‘Top Prime Broker’  refers to the prime broker with which each fund did the most business as of January 1, 2007.</a:t>
          </a:r>
        </a:p>
        <a:p xmlns:a="http://schemas.openxmlformats.org/drawingml/2006/main">
          <a:r>
            <a:rPr lang="en-US" sz="800" dirty="0" smtClean="0"/>
            <a:t>Source</a:t>
          </a:r>
          <a:r>
            <a:rPr lang="en-US" sz="800" dirty="0"/>
            <a:t>:</a:t>
          </a:r>
          <a:r>
            <a:rPr lang="en-US" sz="800" baseline="0" dirty="0"/>
            <a:t>  FCIC survey of hedge funds</a:t>
          </a:r>
          <a:endParaRPr lang="en-US" sz="800" dirty="0"/>
        </a:p>
      </cdr:txBody>
    </cdr:sp>
  </cdr:relSizeAnchor>
</c:userShapes>
</file>

<file path=ppt/drawings/drawing6.xml><?xml version="1.0" encoding="utf-8"?>
<c:userShapes xmlns:c="http://schemas.openxmlformats.org/drawingml/2006/chart">
  <cdr:relSizeAnchor xmlns:cdr="http://schemas.openxmlformats.org/drawingml/2006/chartDrawing">
    <cdr:from>
      <cdr:x>0.07755</cdr:x>
      <cdr:y>0.84181</cdr:y>
    </cdr:from>
    <cdr:to>
      <cdr:x>0.96463</cdr:x>
      <cdr:y>0.98305</cdr:y>
    </cdr:to>
    <cdr:sp macro="" textlink="">
      <cdr:nvSpPr>
        <cdr:cNvPr id="2" name="TextBox 1"/>
        <cdr:cNvSpPr txBox="1"/>
      </cdr:nvSpPr>
      <cdr:spPr>
        <a:xfrm xmlns:a="http://schemas.openxmlformats.org/drawingml/2006/main">
          <a:off x="542926" y="2838452"/>
          <a:ext cx="6210300" cy="4762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t>Note. Many</a:t>
          </a:r>
          <a:r>
            <a:rPr lang="en-US" sz="800" baseline="0" dirty="0"/>
            <a:t> of the long/short positions described in this graph occurred within the same hedge </a:t>
          </a:r>
          <a:r>
            <a:rPr lang="en-US" sz="800" baseline="0" dirty="0" smtClean="0"/>
            <a:t>fund,</a:t>
          </a:r>
          <a:r>
            <a:rPr lang="en-US" sz="800" dirty="0" smtClean="0"/>
            <a:t> </a:t>
          </a:r>
          <a:r>
            <a:rPr lang="en-US" sz="800" baseline="0" dirty="0" smtClean="0"/>
            <a:t>often as part of</a:t>
          </a:r>
          <a:r>
            <a:rPr lang="en-US" sz="800" dirty="0" smtClean="0"/>
            <a:t> trading strategies </a:t>
          </a:r>
          <a:r>
            <a:rPr lang="en-US" sz="800" baseline="0" dirty="0" smtClean="0"/>
            <a:t>such as the correlation trade.  </a:t>
          </a:r>
          <a:r>
            <a:rPr lang="en-US" sz="800" dirty="0" smtClean="0"/>
            <a:t>‘Top quartile’ refers to the quartile of hedge funds with the highest amount of assets under management (AUM). ‘Mezzanine’ refers to </a:t>
          </a:r>
          <a:r>
            <a:rPr lang="en-US" sz="800" dirty="0"/>
            <a:t>l</a:t>
          </a:r>
          <a:r>
            <a:rPr lang="en-US" sz="800" dirty="0" smtClean="0"/>
            <a:t>ower-rated tranches still considered investment-grade.</a:t>
          </a:r>
          <a:endParaRPr lang="en-US" sz="800" baseline="0" dirty="0"/>
        </a:p>
        <a:p xmlns:a="http://schemas.openxmlformats.org/drawingml/2006/main">
          <a:r>
            <a:rPr lang="en-US" sz="800" baseline="0" dirty="0"/>
            <a:t>Source:  FCIC survey of hedge funds</a:t>
          </a:r>
          <a:endParaRPr lang="en-US" sz="800" dirty="0"/>
        </a:p>
      </cdr:txBody>
    </cdr:sp>
  </cdr:relSizeAnchor>
</c:userShapes>
</file>

<file path=ppt/drawings/drawing7.xml><?xml version="1.0" encoding="utf-8"?>
<c:userShapes xmlns:c="http://schemas.openxmlformats.org/drawingml/2006/chart">
  <cdr:relSizeAnchor xmlns:cdr="http://schemas.openxmlformats.org/drawingml/2006/chartDrawing">
    <cdr:from>
      <cdr:x>0.10185</cdr:x>
      <cdr:y>0.84181</cdr:y>
    </cdr:from>
    <cdr:to>
      <cdr:x>0.91838</cdr:x>
      <cdr:y>0.98854</cdr:y>
    </cdr:to>
    <cdr:sp macro="" textlink="">
      <cdr:nvSpPr>
        <cdr:cNvPr id="2" name="TextBox 1"/>
        <cdr:cNvSpPr txBox="1"/>
      </cdr:nvSpPr>
      <cdr:spPr>
        <a:xfrm xmlns:a="http://schemas.openxmlformats.org/drawingml/2006/main">
          <a:off x="838200" y="3810000"/>
          <a:ext cx="6719716" cy="6640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latin typeface="+mn-lt"/>
              <a:ea typeface="+mn-ea"/>
              <a:cs typeface="+mn-cs"/>
            </a:rPr>
            <a:t>Note. </a:t>
          </a:r>
          <a:r>
            <a:rPr lang="en-US" sz="800" dirty="0" smtClean="0"/>
            <a:t>Many</a:t>
          </a:r>
          <a:r>
            <a:rPr lang="en-US" sz="800" baseline="0" dirty="0" smtClean="0"/>
            <a:t> of the long/short positions described in this graph occurred within the same hedge fund,</a:t>
          </a:r>
          <a:r>
            <a:rPr lang="en-US" sz="800" dirty="0" smtClean="0"/>
            <a:t> </a:t>
          </a:r>
          <a:r>
            <a:rPr lang="en-US" sz="800" baseline="0" dirty="0" smtClean="0"/>
            <a:t>often as part of</a:t>
          </a:r>
          <a:r>
            <a:rPr lang="en-US" sz="800" dirty="0" smtClean="0"/>
            <a:t> trading strategies </a:t>
          </a:r>
          <a:r>
            <a:rPr lang="en-US" sz="800" baseline="0" dirty="0" smtClean="0"/>
            <a:t>such as the correlation trade. </a:t>
          </a:r>
          <a:r>
            <a:rPr lang="en-US" sz="800" dirty="0" smtClean="0"/>
            <a:t>‘Second quartile’ refers to the quartile of hedge funds with the  second highest amount of assets under management (AUM). ‘Mezzanine’ refers to lower-rated tranches still considered investment-grade.</a:t>
          </a:r>
          <a:endParaRPr lang="en-US" sz="800" dirty="0"/>
        </a:p>
        <a:p xmlns:a="http://schemas.openxmlformats.org/drawingml/2006/main">
          <a:r>
            <a:rPr lang="en-US" sz="800" baseline="0" dirty="0">
              <a:latin typeface="+mn-lt"/>
              <a:ea typeface="+mn-ea"/>
              <a:cs typeface="+mn-cs"/>
            </a:rPr>
            <a:t>Source:  FCIC survey of hedge funds</a:t>
          </a:r>
          <a:endParaRPr lang="en-US" sz="800" dirty="0">
            <a:latin typeface="+mn-lt"/>
            <a:ea typeface="+mn-ea"/>
            <a:cs typeface="+mn-cs"/>
          </a:endParaRPr>
        </a:p>
        <a:p xmlns:a="http://schemas.openxmlformats.org/drawingml/2006/main">
          <a:r>
            <a:rPr lang="en-US" sz="800" dirty="0"/>
            <a:t> </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586ED5-6B4F-4E13-85BD-4CB4DD9A0725}" type="datetimeFigureOut">
              <a:rPr lang="en-US" smtClean="0"/>
              <a:pPr/>
              <a:t>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4AF3-B82A-4121-8F16-18C7A3E44F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586ED5-6B4F-4E13-85BD-4CB4DD9A0725}" type="datetimeFigureOut">
              <a:rPr lang="en-US" smtClean="0"/>
              <a:pPr/>
              <a:t>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4AF3-B82A-4121-8F16-18C7A3E44F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586ED5-6B4F-4E13-85BD-4CB4DD9A0725}" type="datetimeFigureOut">
              <a:rPr lang="en-US" smtClean="0"/>
              <a:pPr/>
              <a:t>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4AF3-B82A-4121-8F16-18C7A3E44F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586ED5-6B4F-4E13-85BD-4CB4DD9A0725}" type="datetimeFigureOut">
              <a:rPr lang="en-US" smtClean="0"/>
              <a:pPr/>
              <a:t>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4AF3-B82A-4121-8F16-18C7A3E44F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86ED5-6B4F-4E13-85BD-4CB4DD9A0725}" type="datetimeFigureOut">
              <a:rPr lang="en-US" smtClean="0"/>
              <a:pPr/>
              <a:t>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4AF3-B82A-4121-8F16-18C7A3E44F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586ED5-6B4F-4E13-85BD-4CB4DD9A0725}" type="datetimeFigureOut">
              <a:rPr lang="en-US" smtClean="0"/>
              <a:pPr/>
              <a:t>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54AF3-B82A-4121-8F16-18C7A3E44F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586ED5-6B4F-4E13-85BD-4CB4DD9A0725}" type="datetimeFigureOut">
              <a:rPr lang="en-US" smtClean="0"/>
              <a:pPr/>
              <a:t>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254AF3-B82A-4121-8F16-18C7A3E44F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586ED5-6B4F-4E13-85BD-4CB4DD9A0725}" type="datetimeFigureOut">
              <a:rPr lang="en-US" smtClean="0"/>
              <a:pPr/>
              <a:t>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254AF3-B82A-4121-8F16-18C7A3E44F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86ED5-6B4F-4E13-85BD-4CB4DD9A0725}" type="datetimeFigureOut">
              <a:rPr lang="en-US" smtClean="0"/>
              <a:pPr/>
              <a:t>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254AF3-B82A-4121-8F16-18C7A3E44F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586ED5-6B4F-4E13-85BD-4CB4DD9A0725}" type="datetimeFigureOut">
              <a:rPr lang="en-US" smtClean="0"/>
              <a:pPr/>
              <a:t>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54AF3-B82A-4121-8F16-18C7A3E44F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586ED5-6B4F-4E13-85BD-4CB4DD9A0725}" type="datetimeFigureOut">
              <a:rPr lang="en-US" smtClean="0"/>
              <a:pPr/>
              <a:t>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54AF3-B82A-4121-8F16-18C7A3E44F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86ED5-6B4F-4E13-85BD-4CB4DD9A0725}" type="datetimeFigureOut">
              <a:rPr lang="en-US" smtClean="0"/>
              <a:pPr/>
              <a:t>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54AF3-B82A-4121-8F16-18C7A3E44F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Selected Charts from the FCIC Hedge Fund Survey</a:t>
            </a:r>
            <a:endParaRPr lang="en-US" dirty="0"/>
          </a:p>
        </p:txBody>
      </p:sp>
      <p:sp>
        <p:nvSpPr>
          <p:cNvPr id="3" name="Subtitle 2"/>
          <p:cNvSpPr>
            <a:spLocks noGrp="1"/>
          </p:cNvSpPr>
          <p:nvPr>
            <p:ph type="subTitle" idx="1"/>
          </p:nvPr>
        </p:nvSpPr>
        <p:spPr/>
        <p:txBody>
          <a:bodyPr>
            <a:normAutofit/>
          </a:bodyPr>
          <a:lstStyle/>
          <a:p>
            <a:r>
              <a:rPr lang="en-US" sz="1400" dirty="0" smtClean="0"/>
              <a:t>February 2011</a:t>
            </a:r>
          </a:p>
          <a:p>
            <a:r>
              <a:rPr lang="en-US" sz="1400" dirty="0" smtClean="0"/>
              <a:t>FCIC</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Hedge </a:t>
            </a:r>
            <a:r>
              <a:rPr lang="en-US" dirty="0" smtClean="0"/>
              <a:t>Funds’</a:t>
            </a:r>
            <a:br>
              <a:rPr lang="en-US" dirty="0" smtClean="0"/>
            </a:br>
            <a:r>
              <a:rPr lang="en-US" dirty="0" smtClean="0"/>
              <a:t>Assets </a:t>
            </a:r>
            <a:r>
              <a:rPr lang="en-US" dirty="0" smtClean="0"/>
              <a:t>Under </a:t>
            </a:r>
            <a:r>
              <a:rPr lang="en-US" dirty="0" smtClean="0"/>
              <a:t>Management (AUM)</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 Market Activity</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 Haircuts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r>
              <a:rPr lang="en-US" dirty="0" smtClean="0"/>
              <a:t>Hedge Fund Redemptions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Prime Brokerage Balances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Residential Mortgage Backed Securities (RMBS)  Long </a:t>
            </a:r>
            <a:r>
              <a:rPr lang="en-US" sz="3200" dirty="0" smtClean="0"/>
              <a:t>and Short Positions</a:t>
            </a:r>
            <a:endParaRPr lang="en-US" sz="3200" dirty="0"/>
          </a:p>
        </p:txBody>
      </p:sp>
      <p:graphicFrame>
        <p:nvGraphicFramePr>
          <p:cNvPr id="4" name="Content Placeholder 3"/>
          <p:cNvGraphicFramePr>
            <a:graphicFrameLocks noGrp="1"/>
          </p:cNvGraphicFramePr>
          <p:nvPr>
            <p:ph idx="1"/>
          </p:nvPr>
        </p:nvGraphicFramePr>
        <p:xfrm>
          <a:off x="5334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CDO Long and Short Positions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450</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Selected Charts from the FCIC Hedge Fund Survey</vt:lpstr>
      <vt:lpstr>Hedge Funds’ Assets Under Management (AUM)</vt:lpstr>
      <vt:lpstr>Repo Market Activity</vt:lpstr>
      <vt:lpstr>Repo Haircuts</vt:lpstr>
      <vt:lpstr>Hedge Fund Redemptions</vt:lpstr>
      <vt:lpstr>Prime Brokerage Balances</vt:lpstr>
      <vt:lpstr>Residential Mortgage Backed Securities (RMBS)  Long and Short Positions</vt:lpstr>
      <vt:lpstr>CDO Long and Short Positions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Charts from the FCIC Survey of Hedge Funds</dc:title>
  <dc:creator> LWS</dc:creator>
  <cp:lastModifiedBy>User</cp:lastModifiedBy>
  <cp:revision>17</cp:revision>
  <dcterms:created xsi:type="dcterms:W3CDTF">2011-01-29T00:08:52Z</dcterms:created>
  <dcterms:modified xsi:type="dcterms:W3CDTF">2011-02-04T19:13:08Z</dcterms:modified>
</cp:coreProperties>
</file>