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or\Desktop\CHARTBOOKS\Finalized_MRS_Database_chartworkbook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istrator\Desktop\CHARTBOOKS\Finalized_MRS_Database_chartworkbook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Administrator\Desktop\CHARTBOOKS\Finalized_MRS_Database_chartworkbook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Administrator\Desktop\CHARTBOOKS\Finalized_MRS_Database_chartworkbook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Administrator\Desktop\CHARTBOOKS\Finalized_MRS_Database_chartworkbook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Administrator\Desktop\CHARTBOOKS\Finalized_MRS_Database_chartworkbook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Administrator\Desktop\CHARTBOOKS\Finalized_MRS_Database_chartwork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Net Repo Borrowing by Primary Dealers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716123489048192E-2"/>
          <c:y val="0.11473085477100757"/>
          <c:w val="0.90639631368948936"/>
          <c:h val="0.66035901202453673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'Monthly Repo Data'!$D$2:$AO$2</c:f>
              <c:numCache>
                <c:formatCode>m/d/yyyy</c:formatCode>
                <c:ptCount val="38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39507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</c:numCache>
            </c:numRef>
          </c:cat>
          <c:val>
            <c:numRef>
              <c:f>'Monthly Repo Data'!$D$27:$AO$27</c:f>
              <c:numCache>
                <c:formatCode>General</c:formatCode>
                <c:ptCount val="38"/>
                <c:pt idx="0">
                  <c:v>59929.500000000015</c:v>
                </c:pt>
                <c:pt idx="1">
                  <c:v>63997.699999999983</c:v>
                </c:pt>
                <c:pt idx="2">
                  <c:v>64192.700000000004</c:v>
                </c:pt>
                <c:pt idx="3">
                  <c:v>64359.299999999988</c:v>
                </c:pt>
                <c:pt idx="4">
                  <c:v>68703.200000000012</c:v>
                </c:pt>
                <c:pt idx="5">
                  <c:v>60248.599999999991</c:v>
                </c:pt>
                <c:pt idx="6">
                  <c:v>65724.699999999983</c:v>
                </c:pt>
                <c:pt idx="7">
                  <c:v>72260.899999999994</c:v>
                </c:pt>
                <c:pt idx="8">
                  <c:v>63563.799999999988</c:v>
                </c:pt>
                <c:pt idx="9">
                  <c:v>68190.399999999994</c:v>
                </c:pt>
                <c:pt idx="10">
                  <c:v>68467</c:v>
                </c:pt>
                <c:pt idx="11">
                  <c:v>53307.099999999991</c:v>
                </c:pt>
                <c:pt idx="12">
                  <c:v>64277.699999999983</c:v>
                </c:pt>
                <c:pt idx="13">
                  <c:v>71342.600000000006</c:v>
                </c:pt>
                <c:pt idx="14">
                  <c:v>62865.5</c:v>
                </c:pt>
                <c:pt idx="15">
                  <c:v>71170.400000000009</c:v>
                </c:pt>
                <c:pt idx="16">
                  <c:v>75732.300000000017</c:v>
                </c:pt>
                <c:pt idx="17">
                  <c:v>54598.7</c:v>
                </c:pt>
                <c:pt idx="18">
                  <c:v>67135.5</c:v>
                </c:pt>
                <c:pt idx="19">
                  <c:v>67762.000000000015</c:v>
                </c:pt>
                <c:pt idx="20">
                  <c:v>63533.999999999993</c:v>
                </c:pt>
                <c:pt idx="21">
                  <c:v>64750</c:v>
                </c:pt>
                <c:pt idx="22">
                  <c:v>57601.600000000006</c:v>
                </c:pt>
                <c:pt idx="23">
                  <c:v>34417.380000000012</c:v>
                </c:pt>
                <c:pt idx="24">
                  <c:v>51915.56</c:v>
                </c:pt>
                <c:pt idx="25">
                  <c:v>50626.500000000015</c:v>
                </c:pt>
                <c:pt idx="26">
                  <c:v>35870.310000000012</c:v>
                </c:pt>
                <c:pt idx="27">
                  <c:v>45281.600000000006</c:v>
                </c:pt>
                <c:pt idx="28">
                  <c:v>46308.099999999991</c:v>
                </c:pt>
                <c:pt idx="29">
                  <c:v>37478.740000000005</c:v>
                </c:pt>
                <c:pt idx="30">
                  <c:v>45662.799999999988</c:v>
                </c:pt>
                <c:pt idx="31">
                  <c:v>46715.600000000006</c:v>
                </c:pt>
                <c:pt idx="32">
                  <c:v>42314.28</c:v>
                </c:pt>
                <c:pt idx="33">
                  <c:v>40451.300000000003</c:v>
                </c:pt>
                <c:pt idx="34">
                  <c:v>43633.3</c:v>
                </c:pt>
                <c:pt idx="35">
                  <c:v>22048.5</c:v>
                </c:pt>
                <c:pt idx="36">
                  <c:v>40491.199999999997</c:v>
                </c:pt>
                <c:pt idx="37">
                  <c:v>38639.499999999993</c:v>
                </c:pt>
              </c:numCache>
            </c:numRef>
          </c:val>
        </c:ser>
        <c:marker val="1"/>
        <c:axId val="105192832"/>
        <c:axId val="44295296"/>
      </c:lineChart>
      <c:catAx>
        <c:axId val="105192832"/>
        <c:scaling>
          <c:orientation val="minMax"/>
        </c:scaling>
        <c:axPos val="b"/>
        <c:numFmt formatCode="m/d/yyyy" sourceLinked="1"/>
        <c:tickLblPos val="nextTo"/>
        <c:crossAx val="44295296"/>
        <c:crosses val="autoZero"/>
        <c:lblAlgn val="ctr"/>
        <c:lblOffset val="100"/>
      </c:catAx>
      <c:valAx>
        <c:axId val="44295296"/>
        <c:scaling>
          <c:orientation val="minMax"/>
        </c:scaling>
        <c:axPos val="l"/>
        <c:majorGridlines/>
        <c:numFmt formatCode="General" sourceLinked="1"/>
        <c:tickLblPos val="nextTo"/>
        <c:crossAx val="105192832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 Billions</a:t>
                  </a:r>
                </a:p>
              </c:rich>
            </c:tx>
          </c:dispUnitsLbl>
        </c:dispUnits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Primary Dealer Repo Market Borrowing by Type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986601965452"/>
          <c:y val="0.23841611690430609"/>
          <c:w val="0.8688161508881157"/>
          <c:h val="0.47154486770234866"/>
        </c:manualLayout>
      </c:layout>
      <c:lineChart>
        <c:grouping val="standard"/>
        <c:ser>
          <c:idx val="0"/>
          <c:order val="0"/>
          <c:tx>
            <c:v>Bilateral</c:v>
          </c:tx>
          <c:marker>
            <c:symbol val="none"/>
          </c:marker>
          <c:cat>
            <c:numRef>
              <c:f>'Monthly Repo Data'!$D$2:$AO$2</c:f>
              <c:numCache>
                <c:formatCode>m/d/yyyy</c:formatCode>
                <c:ptCount val="38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39507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</c:numCache>
            </c:numRef>
          </c:cat>
          <c:val>
            <c:numRef>
              <c:f>'Monthly Repo Data'!$D$6:$AO$6</c:f>
              <c:numCache>
                <c:formatCode>General</c:formatCode>
                <c:ptCount val="38"/>
                <c:pt idx="0">
                  <c:v>97210.880000000005</c:v>
                </c:pt>
                <c:pt idx="1">
                  <c:v>100201.7</c:v>
                </c:pt>
                <c:pt idx="2">
                  <c:v>97261.97</c:v>
                </c:pt>
                <c:pt idx="3">
                  <c:v>108813.1</c:v>
                </c:pt>
                <c:pt idx="4">
                  <c:v>108159.3</c:v>
                </c:pt>
                <c:pt idx="5">
                  <c:v>97254.709999999992</c:v>
                </c:pt>
                <c:pt idx="6">
                  <c:v>107350.9</c:v>
                </c:pt>
                <c:pt idx="7">
                  <c:v>107097.8</c:v>
                </c:pt>
                <c:pt idx="8">
                  <c:v>96172.489999999991</c:v>
                </c:pt>
                <c:pt idx="9">
                  <c:v>96380.59</c:v>
                </c:pt>
                <c:pt idx="10">
                  <c:v>96399.709999999992</c:v>
                </c:pt>
                <c:pt idx="11">
                  <c:v>77058.47</c:v>
                </c:pt>
                <c:pt idx="12">
                  <c:v>94117.11</c:v>
                </c:pt>
                <c:pt idx="13">
                  <c:v>99521.26</c:v>
                </c:pt>
                <c:pt idx="14">
                  <c:v>87364.59</c:v>
                </c:pt>
                <c:pt idx="15">
                  <c:v>92903.5</c:v>
                </c:pt>
                <c:pt idx="16">
                  <c:v>94963.53</c:v>
                </c:pt>
                <c:pt idx="17">
                  <c:v>77136.239999999991</c:v>
                </c:pt>
                <c:pt idx="18">
                  <c:v>86986.84</c:v>
                </c:pt>
                <c:pt idx="19">
                  <c:v>93999.78</c:v>
                </c:pt>
                <c:pt idx="20">
                  <c:v>76262.350000000006</c:v>
                </c:pt>
                <c:pt idx="21">
                  <c:v>77162.680000000022</c:v>
                </c:pt>
                <c:pt idx="22">
                  <c:v>69255.909999999989</c:v>
                </c:pt>
                <c:pt idx="23">
                  <c:v>43131.759999999995</c:v>
                </c:pt>
                <c:pt idx="24">
                  <c:v>51252.7</c:v>
                </c:pt>
                <c:pt idx="25">
                  <c:v>63062.93</c:v>
                </c:pt>
                <c:pt idx="26">
                  <c:v>46216.77</c:v>
                </c:pt>
                <c:pt idx="27">
                  <c:v>57194.74</c:v>
                </c:pt>
                <c:pt idx="28">
                  <c:v>66466.13</c:v>
                </c:pt>
                <c:pt idx="29">
                  <c:v>55822.02</c:v>
                </c:pt>
                <c:pt idx="30">
                  <c:v>66816.180000000022</c:v>
                </c:pt>
                <c:pt idx="31">
                  <c:v>62561.840000000011</c:v>
                </c:pt>
                <c:pt idx="32">
                  <c:v>57066.57</c:v>
                </c:pt>
                <c:pt idx="33">
                  <c:v>63800.5</c:v>
                </c:pt>
                <c:pt idx="34">
                  <c:v>67179.77</c:v>
                </c:pt>
                <c:pt idx="35">
                  <c:v>50724.67</c:v>
                </c:pt>
                <c:pt idx="36">
                  <c:v>63453.41</c:v>
                </c:pt>
                <c:pt idx="37">
                  <c:v>70704.539999999994</c:v>
                </c:pt>
              </c:numCache>
            </c:numRef>
          </c:val>
        </c:ser>
        <c:ser>
          <c:idx val="1"/>
          <c:order val="1"/>
          <c:tx>
            <c:v>Tri-party</c:v>
          </c:tx>
          <c:marker>
            <c:symbol val="none"/>
          </c:marker>
          <c:cat>
            <c:numRef>
              <c:f>'Monthly Repo Data'!$D$2:$AO$2</c:f>
              <c:numCache>
                <c:formatCode>m/d/yyyy</c:formatCode>
                <c:ptCount val="38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39507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</c:numCache>
            </c:numRef>
          </c:cat>
          <c:val>
            <c:numRef>
              <c:f>'Monthly Repo Data'!$D$10:$AO$10</c:f>
              <c:numCache>
                <c:formatCode>General</c:formatCode>
                <c:ptCount val="38"/>
                <c:pt idx="0">
                  <c:v>80852.320000000007</c:v>
                </c:pt>
                <c:pt idx="1">
                  <c:v>86447.63</c:v>
                </c:pt>
                <c:pt idx="2">
                  <c:v>86455.6</c:v>
                </c:pt>
                <c:pt idx="3">
                  <c:v>88764.73</c:v>
                </c:pt>
                <c:pt idx="4">
                  <c:v>90970.25</c:v>
                </c:pt>
                <c:pt idx="5">
                  <c:v>81823.199999999997</c:v>
                </c:pt>
                <c:pt idx="6">
                  <c:v>87567.34</c:v>
                </c:pt>
                <c:pt idx="7">
                  <c:v>95335.05</c:v>
                </c:pt>
                <c:pt idx="8">
                  <c:v>95634.85</c:v>
                </c:pt>
                <c:pt idx="9">
                  <c:v>92015.81</c:v>
                </c:pt>
                <c:pt idx="10">
                  <c:v>93694.73</c:v>
                </c:pt>
                <c:pt idx="11">
                  <c:v>82403.789999999994</c:v>
                </c:pt>
                <c:pt idx="12">
                  <c:v>94380.150000000023</c:v>
                </c:pt>
                <c:pt idx="13">
                  <c:v>99732.77</c:v>
                </c:pt>
                <c:pt idx="14">
                  <c:v>92450.880000000005</c:v>
                </c:pt>
                <c:pt idx="15">
                  <c:v>101326.6</c:v>
                </c:pt>
                <c:pt idx="16">
                  <c:v>109495.2</c:v>
                </c:pt>
                <c:pt idx="17">
                  <c:v>90040.16</c:v>
                </c:pt>
                <c:pt idx="18">
                  <c:v>104601</c:v>
                </c:pt>
                <c:pt idx="19">
                  <c:v>103788.9</c:v>
                </c:pt>
                <c:pt idx="20">
                  <c:v>107283</c:v>
                </c:pt>
                <c:pt idx="21">
                  <c:v>113726.39999999999</c:v>
                </c:pt>
                <c:pt idx="22">
                  <c:v>107627.6</c:v>
                </c:pt>
                <c:pt idx="23">
                  <c:v>71544.72</c:v>
                </c:pt>
                <c:pt idx="24">
                  <c:v>98549.209999999992</c:v>
                </c:pt>
                <c:pt idx="25">
                  <c:v>103633.8</c:v>
                </c:pt>
                <c:pt idx="26">
                  <c:v>81261.539999999994</c:v>
                </c:pt>
                <c:pt idx="27">
                  <c:v>97131.98</c:v>
                </c:pt>
                <c:pt idx="28">
                  <c:v>94516.23</c:v>
                </c:pt>
                <c:pt idx="29">
                  <c:v>77187.72</c:v>
                </c:pt>
                <c:pt idx="30">
                  <c:v>87602.58</c:v>
                </c:pt>
                <c:pt idx="31">
                  <c:v>93439.8</c:v>
                </c:pt>
                <c:pt idx="32">
                  <c:v>81594.45</c:v>
                </c:pt>
                <c:pt idx="33">
                  <c:v>87211.150000000023</c:v>
                </c:pt>
                <c:pt idx="34">
                  <c:v>94515.34</c:v>
                </c:pt>
                <c:pt idx="35">
                  <c:v>68262.89</c:v>
                </c:pt>
                <c:pt idx="36">
                  <c:v>92548.59</c:v>
                </c:pt>
                <c:pt idx="37">
                  <c:v>96125.75</c:v>
                </c:pt>
              </c:numCache>
            </c:numRef>
          </c:val>
        </c:ser>
        <c:marker val="1"/>
        <c:axId val="44329984"/>
        <c:axId val="44335872"/>
      </c:lineChart>
      <c:dateAx>
        <c:axId val="44329984"/>
        <c:scaling>
          <c:orientation val="minMax"/>
        </c:scaling>
        <c:axPos val="b"/>
        <c:numFmt formatCode="m/d/yyyy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4335872"/>
        <c:crosses val="autoZero"/>
        <c:auto val="1"/>
        <c:lblOffset val="100"/>
      </c:dateAx>
      <c:valAx>
        <c:axId val="44335872"/>
        <c:scaling>
          <c:orientation val="minMax"/>
        </c:scaling>
        <c:axPos val="l"/>
        <c:majorGridlines/>
        <c:numFmt formatCode="General" sourceLinked="1"/>
        <c:tickLblPos val="nextTo"/>
        <c:crossAx val="4432998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</a:t>
                  </a:r>
                  <a:r>
                    <a:rPr lang="en-US" baseline="0"/>
                    <a:t> Billions</a:t>
                  </a:r>
                  <a:endParaRPr lang="en-US"/>
                </a:p>
              </c:rich>
            </c:tx>
          </c:dispUnitsLbl>
        </c:dispUnits>
      </c:valAx>
    </c:plotArea>
    <c:legend>
      <c:legendPos val="t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Money </a:t>
            </a:r>
            <a:r>
              <a:rPr lang="en-US" dirty="0"/>
              <a:t>Fund Repo Lending to Selected Institutions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796476420839552"/>
          <c:y val="0.1472530500616557"/>
          <c:w val="0.85807009417940505"/>
          <c:h val="0.65253697101561259"/>
        </c:manualLayout>
      </c:layout>
      <c:barChart>
        <c:barDir val="col"/>
        <c:grouping val="clustered"/>
        <c:ser>
          <c:idx val="0"/>
          <c:order val="0"/>
          <c:cat>
            <c:numRef>
              <c:f>'Weekly Repo Data'!$N$69:$U$69</c:f>
              <c:numCache>
                <c:formatCode>m/d/yyyy</c:formatCode>
                <c:ptCount val="8"/>
                <c:pt idx="0">
                  <c:v>39514</c:v>
                </c:pt>
                <c:pt idx="1">
                  <c:v>39521</c:v>
                </c:pt>
                <c:pt idx="3">
                  <c:v>39696</c:v>
                </c:pt>
                <c:pt idx="4">
                  <c:v>39703</c:v>
                </c:pt>
                <c:pt idx="6">
                  <c:v>39703</c:v>
                </c:pt>
                <c:pt idx="7">
                  <c:v>39710</c:v>
                </c:pt>
              </c:numCache>
            </c:numRef>
          </c:cat>
          <c:val>
            <c:numRef>
              <c:f>'Weekly Repo Data'!$N$70:$U$70</c:f>
              <c:numCache>
                <c:formatCode>General</c:formatCode>
                <c:ptCount val="8"/>
                <c:pt idx="0">
                  <c:v>693.69680000000005</c:v>
                </c:pt>
                <c:pt idx="1">
                  <c:v>311.36360000000002</c:v>
                </c:pt>
                <c:pt idx="3">
                  <c:v>999.72580000000005</c:v>
                </c:pt>
                <c:pt idx="4">
                  <c:v>232.4091</c:v>
                </c:pt>
                <c:pt idx="6">
                  <c:v>730.73609999999996</c:v>
                </c:pt>
                <c:pt idx="7">
                  <c:v>286.12380000000002</c:v>
                </c:pt>
              </c:numCache>
            </c:numRef>
          </c:val>
        </c:ser>
        <c:axId val="44635264"/>
        <c:axId val="44636800"/>
      </c:barChart>
      <c:catAx>
        <c:axId val="44635264"/>
        <c:scaling>
          <c:orientation val="minMax"/>
        </c:scaling>
        <c:axPos val="b"/>
        <c:numFmt formatCode="m/d/yyyy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636800"/>
        <c:crosses val="autoZero"/>
        <c:lblAlgn val="ctr"/>
        <c:lblOffset val="100"/>
      </c:catAx>
      <c:valAx>
        <c:axId val="44636800"/>
        <c:scaling>
          <c:orientation val="minMax"/>
        </c:scaling>
        <c:axPos val="l"/>
        <c:majorGridlines/>
        <c:numFmt formatCode="General" sourceLinked="1"/>
        <c:tickLblPos val="nextTo"/>
        <c:crossAx val="4463526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</a:t>
                  </a:r>
                  <a:r>
                    <a:rPr lang="en-US" baseline="0"/>
                    <a:t> Billion</a:t>
                  </a:r>
                  <a:r>
                    <a:rPr lang="en-US"/>
                    <a:t>s</a:t>
                  </a:r>
                </a:p>
              </c:rich>
            </c:tx>
          </c:dispUnitsLbl>
        </c:dispUnits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Repo Market Lending to Selected</a:t>
            </a:r>
            <a:r>
              <a:rPr lang="en-US" baseline="0" dirty="0"/>
              <a:t> Institutions</a:t>
            </a:r>
            <a:r>
              <a:rPr lang="en-US" dirty="0"/>
              <a:t>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by </a:t>
            </a:r>
            <a:r>
              <a:rPr lang="en-US" dirty="0"/>
              <a:t>Fidelity Money Market Funds</a:t>
            </a:r>
          </a:p>
        </c:rich>
      </c:tx>
      <c:layout>
        <c:manualLayout>
          <c:xMode val="edge"/>
          <c:yMode val="edge"/>
          <c:x val="0.27695598814037137"/>
          <c:y val="3.1080899247298309E-2"/>
        </c:manualLayout>
      </c:layout>
    </c:title>
    <c:plotArea>
      <c:layout>
        <c:manualLayout>
          <c:layoutTarget val="inner"/>
          <c:xMode val="edge"/>
          <c:yMode val="edge"/>
          <c:x val="0.10190507125442889"/>
          <c:y val="0.19201839224191292"/>
          <c:w val="0.8718105755983927"/>
          <c:h val="0.6399708225057491"/>
        </c:manualLayout>
      </c:layout>
      <c:barChart>
        <c:barDir val="col"/>
        <c:grouping val="clustered"/>
        <c:ser>
          <c:idx val="0"/>
          <c:order val="0"/>
          <c:cat>
            <c:numRef>
              <c:f>Sheet1!$N$34:$U$34</c:f>
              <c:numCache>
                <c:formatCode>m/dd/yy;@</c:formatCode>
                <c:ptCount val="8"/>
                <c:pt idx="0">
                  <c:v>39514</c:v>
                </c:pt>
                <c:pt idx="1">
                  <c:v>39521</c:v>
                </c:pt>
                <c:pt idx="3">
                  <c:v>39696</c:v>
                </c:pt>
                <c:pt idx="4">
                  <c:v>39703</c:v>
                </c:pt>
                <c:pt idx="6">
                  <c:v>39703</c:v>
                </c:pt>
                <c:pt idx="7">
                  <c:v>39710</c:v>
                </c:pt>
              </c:numCache>
            </c:numRef>
          </c:cat>
          <c:val>
            <c:numRef>
              <c:f>Sheet1!$N$33:$U$33</c:f>
              <c:numCache>
                <c:formatCode>General</c:formatCode>
                <c:ptCount val="8"/>
                <c:pt idx="0" formatCode="_(* #,##0_);_(* \(#,##0\);_(* &quot;-&quot;??_);_(@_)">
                  <c:v>9600</c:v>
                </c:pt>
                <c:pt idx="3" formatCode="_(* #,##0_);_(* \(#,##0\);_(* &quot;-&quot;??_);_(@_)">
                  <c:v>12445.069</c:v>
                </c:pt>
                <c:pt idx="4" formatCode="_(* #,##0_);_(* \(#,##0\);_(* &quot;-&quot;??_);_(@_)">
                  <c:v>1500</c:v>
                </c:pt>
                <c:pt idx="6" formatCode="_(* #,##0_);_(* \(#,##0\);_(* &quot;-&quot;??_);_(@_)">
                  <c:v>11275.483</c:v>
                </c:pt>
                <c:pt idx="7" formatCode="_(* #,##0_);_(* \(#,##0\);_(* &quot;-&quot;??_);_(@_)">
                  <c:v>2307.348</c:v>
                </c:pt>
              </c:numCache>
            </c:numRef>
          </c:val>
        </c:ser>
        <c:axId val="44656128"/>
        <c:axId val="44657664"/>
      </c:barChart>
      <c:catAx>
        <c:axId val="44656128"/>
        <c:scaling>
          <c:orientation val="minMax"/>
        </c:scaling>
        <c:axPos val="b"/>
        <c:numFmt formatCode="m/dd/yy;@" sourceLinked="1"/>
        <c:tickLblPos val="nextTo"/>
        <c:crossAx val="44657664"/>
        <c:crosses val="autoZero"/>
        <c:lblAlgn val="ctr"/>
        <c:lblOffset val="100"/>
      </c:catAx>
      <c:valAx>
        <c:axId val="44657664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44656128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</a:t>
                  </a:r>
                  <a:r>
                    <a:rPr lang="en-US" baseline="0"/>
                    <a:t> Billion</a:t>
                  </a:r>
                  <a:r>
                    <a:rPr lang="en-US"/>
                    <a:t>s</a:t>
                  </a:r>
                </a:p>
              </c:rich>
            </c:tx>
          </c:dispUnitsLbl>
        </c:dispUnits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Average Money</a:t>
            </a:r>
            <a:r>
              <a:rPr lang="en-US" baseline="0" dirty="0"/>
              <a:t> Market Fund Holdings </a:t>
            </a: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of </a:t>
            </a:r>
            <a:r>
              <a:rPr lang="en-US" baseline="0" dirty="0"/>
              <a:t>Financial Commercial Paper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929487349434856"/>
          <c:y val="0.29653944298629326"/>
          <c:w val="0.86601376848095957"/>
          <c:h val="0.53335986534291857"/>
        </c:manualLayout>
      </c:layout>
      <c:barChart>
        <c:barDir val="col"/>
        <c:grouping val="clustered"/>
        <c:ser>
          <c:idx val="0"/>
          <c:order val="0"/>
          <c:tx>
            <c:v>Financial CP</c:v>
          </c:tx>
          <c:cat>
            <c:numRef>
              <c:f>'Weekly CP Data'!$Q$1:$U$1</c:f>
              <c:numCache>
                <c:formatCode>m/d/yyyy</c:formatCode>
                <c:ptCount val="5"/>
                <c:pt idx="0">
                  <c:v>39691</c:v>
                </c:pt>
                <c:pt idx="1">
                  <c:v>39696</c:v>
                </c:pt>
                <c:pt idx="2">
                  <c:v>39703</c:v>
                </c:pt>
                <c:pt idx="3">
                  <c:v>39710</c:v>
                </c:pt>
                <c:pt idx="4">
                  <c:v>39717</c:v>
                </c:pt>
              </c:numCache>
            </c:numRef>
          </c:cat>
          <c:val>
            <c:numRef>
              <c:f>'Weekly CP Data'!$Q$7:$U$7</c:f>
              <c:numCache>
                <c:formatCode>General</c:formatCode>
                <c:ptCount val="5"/>
                <c:pt idx="0">
                  <c:v>6668.5742999999993</c:v>
                </c:pt>
                <c:pt idx="1">
                  <c:v>6764.9168</c:v>
                </c:pt>
                <c:pt idx="2">
                  <c:v>6973.0420000000004</c:v>
                </c:pt>
                <c:pt idx="3">
                  <c:v>4152.3842000000004</c:v>
                </c:pt>
                <c:pt idx="4">
                  <c:v>5312.6898000000001</c:v>
                </c:pt>
              </c:numCache>
            </c:numRef>
          </c:val>
        </c:ser>
        <c:axId val="114240512"/>
        <c:axId val="114250496"/>
      </c:barChart>
      <c:catAx>
        <c:axId val="114240512"/>
        <c:scaling>
          <c:orientation val="minMax"/>
        </c:scaling>
        <c:axPos val="b"/>
        <c:numFmt formatCode="m/d/yyyy" sourceLinked="1"/>
        <c:tickLblPos val="nextTo"/>
        <c:crossAx val="114250496"/>
        <c:crosses val="autoZero"/>
        <c:lblAlgn val="ctr"/>
        <c:lblOffset val="100"/>
      </c:catAx>
      <c:valAx>
        <c:axId val="114250496"/>
        <c:scaling>
          <c:orientation val="minMax"/>
        </c:scaling>
        <c:axPos val="l"/>
        <c:majorGridlines/>
        <c:numFmt formatCode="General" sourceLinked="1"/>
        <c:tickLblPos val="nextTo"/>
        <c:crossAx val="114240512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</a:t>
                  </a:r>
                  <a:r>
                    <a:rPr lang="en-US" baseline="0"/>
                    <a:t> Billions</a:t>
                  </a:r>
                  <a:endParaRPr lang="en-US"/>
                </a:p>
              </c:rich>
            </c:tx>
          </c:dispUnitsLbl>
        </c:dispUnits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Money </a:t>
            </a:r>
            <a:r>
              <a:rPr lang="en-US" dirty="0"/>
              <a:t>Market Fund Holdings of ABCP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3206109652960047E-2"/>
          <c:y val="0.15223854017366045"/>
          <c:w val="0.88623833479148428"/>
          <c:h val="0.68947868111162158"/>
        </c:manualLayout>
      </c:layout>
      <c:barChart>
        <c:barDir val="col"/>
        <c:grouping val="clustered"/>
        <c:ser>
          <c:idx val="0"/>
          <c:order val="0"/>
          <c:cat>
            <c:numRef>
              <c:f>'Weekly CP Data'!$Q$1:$U$1</c:f>
              <c:numCache>
                <c:formatCode>m/d/yyyy</c:formatCode>
                <c:ptCount val="5"/>
                <c:pt idx="0">
                  <c:v>39691</c:v>
                </c:pt>
                <c:pt idx="1">
                  <c:v>39696</c:v>
                </c:pt>
                <c:pt idx="2">
                  <c:v>39703</c:v>
                </c:pt>
                <c:pt idx="3">
                  <c:v>39710</c:v>
                </c:pt>
                <c:pt idx="4">
                  <c:v>39717</c:v>
                </c:pt>
              </c:numCache>
            </c:numRef>
          </c:cat>
          <c:val>
            <c:numRef>
              <c:f>'Weekly CP Data'!$Q$3:$U$3</c:f>
              <c:numCache>
                <c:formatCode>General</c:formatCode>
                <c:ptCount val="5"/>
                <c:pt idx="0">
                  <c:v>7929.8691000000044</c:v>
                </c:pt>
                <c:pt idx="1">
                  <c:v>8195.0020000000004</c:v>
                </c:pt>
                <c:pt idx="2">
                  <c:v>8611.3330000000005</c:v>
                </c:pt>
                <c:pt idx="3">
                  <c:v>7050.0435000000007</c:v>
                </c:pt>
                <c:pt idx="4">
                  <c:v>5407.4198999999999</c:v>
                </c:pt>
              </c:numCache>
            </c:numRef>
          </c:val>
        </c:ser>
        <c:axId val="114279552"/>
        <c:axId val="114281088"/>
      </c:barChart>
      <c:catAx>
        <c:axId val="114279552"/>
        <c:scaling>
          <c:orientation val="minMax"/>
        </c:scaling>
        <c:axPos val="b"/>
        <c:numFmt formatCode="m/d/yyyy" sourceLinked="1"/>
        <c:tickLblPos val="nextTo"/>
        <c:crossAx val="114281088"/>
        <c:crosses val="autoZero"/>
        <c:lblAlgn val="ctr"/>
        <c:lblOffset val="100"/>
      </c:catAx>
      <c:valAx>
        <c:axId val="114281088"/>
        <c:scaling>
          <c:orientation val="minMax"/>
        </c:scaling>
        <c:axPos val="l"/>
        <c:majorGridlines/>
        <c:numFmt formatCode="General" sourceLinked="1"/>
        <c:tickLblPos val="nextTo"/>
        <c:crossAx val="114279552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</a:t>
                  </a:r>
                  <a:r>
                    <a:rPr lang="en-US" baseline="0"/>
                    <a:t> Billion</a:t>
                  </a:r>
                  <a:r>
                    <a:rPr lang="en-US"/>
                    <a:t>s</a:t>
                  </a:r>
                </a:p>
              </c:rich>
            </c:tx>
          </c:dispUnitsLbl>
        </c:dispUnits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Primary </a:t>
            </a:r>
            <a:r>
              <a:rPr lang="en-US" dirty="0"/>
              <a:t>Dealer </a:t>
            </a:r>
            <a:r>
              <a:rPr lang="en-US" dirty="0" smtClean="0"/>
              <a:t>Holdings of </a:t>
            </a:r>
            <a:r>
              <a:rPr lang="en-US" dirty="0"/>
              <a:t>Commercial Paper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2533658987071096E-2"/>
          <c:y val="0.1529208259104195"/>
          <c:w val="0.8160276319626717"/>
          <c:h val="0.65082944778823926"/>
        </c:manualLayout>
      </c:layout>
      <c:barChart>
        <c:barDir val="col"/>
        <c:grouping val="stacked"/>
        <c:ser>
          <c:idx val="0"/>
          <c:order val="0"/>
          <c:tx>
            <c:v>Financial CP</c:v>
          </c:tx>
          <c:cat>
            <c:numRef>
              <c:f>'Weekly CP Data'!$Q$1:$U$1</c:f>
              <c:numCache>
                <c:formatCode>m/d/yyyy</c:formatCode>
                <c:ptCount val="5"/>
                <c:pt idx="0">
                  <c:v>39691</c:v>
                </c:pt>
                <c:pt idx="1">
                  <c:v>39696</c:v>
                </c:pt>
                <c:pt idx="2">
                  <c:v>39703</c:v>
                </c:pt>
                <c:pt idx="3">
                  <c:v>39710</c:v>
                </c:pt>
                <c:pt idx="4">
                  <c:v>39717</c:v>
                </c:pt>
              </c:numCache>
            </c:numRef>
          </c:cat>
          <c:val>
            <c:numRef>
              <c:f>'Weekly CP Data'!$Q$9:$U$9</c:f>
              <c:numCache>
                <c:formatCode>General</c:formatCode>
                <c:ptCount val="5"/>
                <c:pt idx="0">
                  <c:v>215.32463000000001</c:v>
                </c:pt>
                <c:pt idx="1">
                  <c:v>291.28289000000001</c:v>
                </c:pt>
                <c:pt idx="2">
                  <c:v>262.34741000000002</c:v>
                </c:pt>
                <c:pt idx="3">
                  <c:v>470.36658</c:v>
                </c:pt>
                <c:pt idx="4">
                  <c:v>274.25362000000001</c:v>
                </c:pt>
              </c:numCache>
            </c:numRef>
          </c:val>
        </c:ser>
        <c:ser>
          <c:idx val="1"/>
          <c:order val="1"/>
          <c:tx>
            <c:v>ABCP</c:v>
          </c:tx>
          <c:cat>
            <c:numRef>
              <c:f>'Weekly CP Data'!$Q$1:$U$1</c:f>
              <c:numCache>
                <c:formatCode>m/d/yyyy</c:formatCode>
                <c:ptCount val="5"/>
                <c:pt idx="0">
                  <c:v>39691</c:v>
                </c:pt>
                <c:pt idx="1">
                  <c:v>39696</c:v>
                </c:pt>
                <c:pt idx="2">
                  <c:v>39703</c:v>
                </c:pt>
                <c:pt idx="3">
                  <c:v>39710</c:v>
                </c:pt>
                <c:pt idx="4">
                  <c:v>39717</c:v>
                </c:pt>
              </c:numCache>
            </c:numRef>
          </c:cat>
          <c:val>
            <c:numRef>
              <c:f>'Weekly CP Data'!$Q$5:$U$5</c:f>
              <c:numCache>
                <c:formatCode>General</c:formatCode>
                <c:ptCount val="5"/>
                <c:pt idx="0">
                  <c:v>480.82488999999998</c:v>
                </c:pt>
                <c:pt idx="1">
                  <c:v>641.20081000000005</c:v>
                </c:pt>
                <c:pt idx="2">
                  <c:v>763.58374000000083</c:v>
                </c:pt>
                <c:pt idx="3">
                  <c:v>1760.5046</c:v>
                </c:pt>
                <c:pt idx="4">
                  <c:v>2300.9636</c:v>
                </c:pt>
              </c:numCache>
            </c:numRef>
          </c:val>
        </c:ser>
        <c:overlap val="100"/>
        <c:axId val="105405440"/>
        <c:axId val="105415424"/>
      </c:barChart>
      <c:catAx>
        <c:axId val="105405440"/>
        <c:scaling>
          <c:orientation val="minMax"/>
        </c:scaling>
        <c:axPos val="b"/>
        <c:numFmt formatCode="m/d/yyyy" sourceLinked="1"/>
        <c:tickLblPos val="nextTo"/>
        <c:crossAx val="105415424"/>
        <c:crosses val="autoZero"/>
        <c:lblAlgn val="ctr"/>
        <c:lblOffset val="100"/>
      </c:catAx>
      <c:valAx>
        <c:axId val="105415424"/>
        <c:scaling>
          <c:orientation val="minMax"/>
        </c:scaling>
        <c:axPos val="l"/>
        <c:majorGridlines/>
        <c:numFmt formatCode="General" sourceLinked="1"/>
        <c:tickLblPos val="nextTo"/>
        <c:crossAx val="105405440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</a:t>
                  </a:r>
                  <a:r>
                    <a:rPr lang="en-US" baseline="0"/>
                    <a:t> Billions</a:t>
                  </a:r>
                  <a:endParaRPr lang="en-US"/>
                </a:p>
              </c:rich>
            </c:tx>
          </c:dispUnitsLbl>
        </c:dispUnits>
      </c:valAx>
    </c:plotArea>
    <c:legend>
      <c:legendPos val="t"/>
      <c:layout>
        <c:manualLayout>
          <c:xMode val="edge"/>
          <c:yMode val="edge"/>
          <c:x val="0.34202695149217482"/>
          <c:y val="8.4735557935405201E-2"/>
          <c:w val="0.29518068241469875"/>
          <c:h val="7.8027673725250379E-2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0.09259</cdr:x>
      <cdr:y>0.91582</cdr:y>
    </cdr:from>
    <cdr:to>
      <cdr:x>0.53318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4191000"/>
          <a:ext cx="362588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 smtClean="0"/>
            <a:t>Note. Net repo borrowing is total repo positions less reverse repo positions.</a:t>
          </a:r>
        </a:p>
        <a:p xmlns:a="http://schemas.openxmlformats.org/drawingml/2006/main">
          <a:r>
            <a:rPr lang="en-US" sz="800" dirty="0" smtClean="0"/>
            <a:t>Source</a:t>
          </a:r>
          <a:r>
            <a:rPr lang="en-US" sz="800" dirty="0"/>
            <a:t>:  FCIC Market</a:t>
          </a:r>
          <a:r>
            <a:rPr lang="en-US" sz="800" baseline="0" dirty="0"/>
            <a:t> Risk Survey</a:t>
          </a:r>
          <a:endParaRPr lang="en-US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0.11483</cdr:x>
      <cdr:y>0.9</cdr:y>
    </cdr:from>
    <cdr:to>
      <cdr:x>0.8561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475" y="3190875"/>
          <a:ext cx="485775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Note. Chart does</a:t>
          </a:r>
          <a:r>
            <a:rPr lang="en-US" sz="800" baseline="0" dirty="0"/>
            <a:t> not include reverse repo positions (borrowing securities and lending cash)</a:t>
          </a:r>
        </a:p>
        <a:p xmlns:a="http://schemas.openxmlformats.org/drawingml/2006/main">
          <a:r>
            <a:rPr lang="en-US" sz="800" baseline="0" dirty="0"/>
            <a:t>Source:  FCIC Market Risk Survey</a:t>
          </a:r>
          <a:endParaRPr lang="en-US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0.11928</cdr:x>
      <cdr:y>0.90668</cdr:y>
    </cdr:from>
    <cdr:to>
      <cdr:x>0.92157</cdr:x>
      <cdr:y>0.97783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5325" y="3506277"/>
          <a:ext cx="4676775" cy="275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Source: FCIC Market Risk Survey</a:t>
          </a:r>
        </a:p>
      </cdr:txBody>
    </cdr:sp>
  </cdr:relSizeAnchor>
  <cdr:relSizeAnchor xmlns:cdr="http://schemas.openxmlformats.org/drawingml/2006/chartDrawing">
    <cdr:from>
      <cdr:x>0.14815</cdr:x>
      <cdr:y>0.28622</cdr:y>
    </cdr:from>
    <cdr:to>
      <cdr:x>0.3002</cdr:x>
      <cdr:y>0.34779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19200" y="1295400"/>
          <a:ext cx="1251311" cy="278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Bear Stearns</a:t>
          </a:r>
        </a:p>
      </cdr:txBody>
    </cdr:sp>
  </cdr:relSizeAnchor>
  <cdr:relSizeAnchor xmlns:cdr="http://schemas.openxmlformats.org/drawingml/2006/chartDrawing">
    <cdr:from>
      <cdr:x>0.47549</cdr:x>
      <cdr:y>0.16256</cdr:y>
    </cdr:from>
    <cdr:to>
      <cdr:x>0.64379</cdr:x>
      <cdr:y>0.23153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71775" y="628651"/>
          <a:ext cx="9810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0.46225</cdr:x>
      <cdr:y>0.1601</cdr:y>
    </cdr:from>
    <cdr:to>
      <cdr:x>0.63636</cdr:x>
      <cdr:y>0.24138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57501" y="619126"/>
          <a:ext cx="10763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Lehman</a:t>
          </a:r>
          <a:r>
            <a:rPr lang="en-US" sz="800" baseline="0"/>
            <a:t> Brothers</a:t>
          </a:r>
          <a:endParaRPr lang="en-US" sz="800"/>
        </a:p>
      </cdr:txBody>
    </cdr:sp>
  </cdr:relSizeAnchor>
  <cdr:relSizeAnchor xmlns:cdr="http://schemas.openxmlformats.org/drawingml/2006/chartDrawing">
    <cdr:from>
      <cdr:x>0.8074</cdr:x>
      <cdr:y>0.28571</cdr:y>
    </cdr:from>
    <cdr:to>
      <cdr:x>0.95686</cdr:x>
      <cdr:y>0.35961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991101" y="1104901"/>
          <a:ext cx="9239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Merrill Lynch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0.14875</cdr:x>
      <cdr:y>0.30864</cdr:y>
    </cdr:from>
    <cdr:to>
      <cdr:x>0.30108</cdr:x>
      <cdr:y>0.38815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1761" y="1184742"/>
          <a:ext cx="1015660" cy="305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Bear Stearns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0.4534</cdr:x>
      <cdr:y>0.20103</cdr:y>
    </cdr:from>
    <cdr:to>
      <cdr:x>0.64516</cdr:x>
      <cdr:y>0.28054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23078" y="771671"/>
          <a:ext cx="1278537" cy="30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Lehman Brothers</a:t>
          </a:r>
        </a:p>
      </cdr:txBody>
    </cdr:sp>
  </cdr:relSizeAnchor>
  <cdr:relSizeAnchor xmlns:cdr="http://schemas.openxmlformats.org/drawingml/2006/chartDrawing">
    <cdr:from>
      <cdr:x>0.79713</cdr:x>
      <cdr:y>0.21384</cdr:y>
    </cdr:from>
    <cdr:to>
      <cdr:x>0.94408</cdr:x>
      <cdr:y>0.28723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14848" y="820839"/>
          <a:ext cx="979812" cy="281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Merrill Lynch</a:t>
          </a:r>
        </a:p>
      </cdr:txBody>
    </cdr:sp>
  </cdr:relSizeAnchor>
  <cdr:relSizeAnchor xmlns:cdr="http://schemas.openxmlformats.org/drawingml/2006/chartDrawing">
    <cdr:from>
      <cdr:x>0.1009</cdr:x>
      <cdr:y>0.92351</cdr:y>
    </cdr:from>
    <cdr:to>
      <cdr:x>0.75926</cdr:x>
      <cdr:y>0.99433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30366" y="4179772"/>
          <a:ext cx="5418033" cy="320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 smtClean="0"/>
            <a:t>Source</a:t>
          </a:r>
          <a:r>
            <a:rPr lang="en-US" sz="800" dirty="0"/>
            <a:t>:  </a:t>
          </a:r>
          <a:r>
            <a:rPr lang="en-US" sz="800" dirty="0" smtClean="0"/>
            <a:t> Firm-level responses to FCIC </a:t>
          </a:r>
          <a:r>
            <a:rPr lang="en-US" sz="800" dirty="0"/>
            <a:t>Market Risk </a:t>
          </a:r>
          <a:r>
            <a:rPr lang="en-US" sz="800" dirty="0" smtClean="0"/>
            <a:t>Survey.  </a:t>
          </a:r>
          <a:endParaRPr lang="en-US" sz="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0.12121</cdr:x>
      <cdr:y>0.91033</cdr:y>
    </cdr:from>
    <cdr:to>
      <cdr:x>0.89226</cdr:x>
      <cdr:y>0.98098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3190875"/>
          <a:ext cx="43624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Source:  FCIC Market Risk Survey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0.08333</cdr:x>
      <cdr:y>0.92599</cdr:y>
    </cdr:from>
    <cdr:to>
      <cdr:x>0.66666</cdr:x>
      <cdr:y>0.99637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4191000"/>
          <a:ext cx="4800573" cy="318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Source: FCIC Market Risk Survey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0.09259</cdr:x>
      <cdr:y>0.89232</cdr:y>
    </cdr:from>
    <cdr:to>
      <cdr:x>0.74859</cdr:x>
      <cdr:y>0.96675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4038600"/>
          <a:ext cx="5398618" cy="336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Source:  FCIC Market Risk Survey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8BA3-B603-4709-ACF0-00076E563A5B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6C01-CA33-49A2-A81F-B3AA701CE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Selected Charts from FCIC </a:t>
            </a:r>
            <a:br>
              <a:rPr lang="en-US" dirty="0" smtClean="0"/>
            </a:br>
            <a:r>
              <a:rPr lang="en-US" dirty="0" smtClean="0"/>
              <a:t>Market Risk Survey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February 2011</a:t>
            </a:r>
          </a:p>
          <a:p>
            <a:r>
              <a:rPr lang="en-US" sz="1400" dirty="0" smtClean="0"/>
              <a:t>FCIC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Dealer Repo Borrowing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Repo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‘Cliff Effect’ in the Repo Market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 Lending at Fidelity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Money Funds Withdrew from Financial Institutions after Lehman Bankruptcy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Money Funds Cut </a:t>
            </a:r>
            <a:r>
              <a:rPr lang="en-US" sz="3200" dirty="0" smtClean="0"/>
              <a:t>Asset-backed Commercial Paper (ABCP) Holdings After </a:t>
            </a:r>
            <a:r>
              <a:rPr lang="en-US" sz="3200" dirty="0" smtClean="0"/>
              <a:t>Lehman Bankruptcy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Primary Dealers </a:t>
            </a:r>
            <a:r>
              <a:rPr lang="en-US" sz="3200" dirty="0" smtClean="0"/>
              <a:t>Commercial Paper </a:t>
            </a:r>
            <a:r>
              <a:rPr lang="en-US" sz="3200" dirty="0" smtClean="0"/>
              <a:t>Holdings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197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Selected Charts from FCIC  Market Risk Survey </vt:lpstr>
      <vt:lpstr>Primary Dealer Repo Borrowing</vt:lpstr>
      <vt:lpstr>Types of Repo </vt:lpstr>
      <vt:lpstr>‘Cliff Effect’ in the Repo Market</vt:lpstr>
      <vt:lpstr>Repo Lending at Fidelity</vt:lpstr>
      <vt:lpstr>Money Funds Withdrew from Financial Institutions after Lehman Bankruptcy</vt:lpstr>
      <vt:lpstr>Money Funds Cut Asset-backed Commercial Paper (ABCP) Holdings After Lehman Bankruptcy</vt:lpstr>
      <vt:lpstr>Primary Dealers Commercial Paper Holdings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Charts from Market Risk Survey Data </dc:title>
  <dc:creator> LWS</dc:creator>
  <cp:lastModifiedBy>User</cp:lastModifiedBy>
  <cp:revision>11</cp:revision>
  <dcterms:created xsi:type="dcterms:W3CDTF">2011-01-28T20:39:12Z</dcterms:created>
  <dcterms:modified xsi:type="dcterms:W3CDTF">2011-02-04T20:43:39Z</dcterms:modified>
</cp:coreProperties>
</file>